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7" r:id="rId2"/>
    <p:sldId id="336" r:id="rId3"/>
    <p:sldId id="650" r:id="rId4"/>
    <p:sldId id="285" r:id="rId5"/>
    <p:sldId id="295" r:id="rId6"/>
    <p:sldId id="296" r:id="rId7"/>
    <p:sldId id="657" r:id="rId8"/>
    <p:sldId id="656" r:id="rId9"/>
    <p:sldId id="338" r:id="rId10"/>
    <p:sldId id="652" r:id="rId11"/>
    <p:sldId id="646" r:id="rId12"/>
    <p:sldId id="271" r:id="rId13"/>
    <p:sldId id="645" r:id="rId14"/>
    <p:sldId id="259" r:id="rId15"/>
    <p:sldId id="291" r:id="rId16"/>
    <p:sldId id="651" r:id="rId17"/>
    <p:sldId id="654" r:id="rId18"/>
    <p:sldId id="655" r:id="rId19"/>
    <p:sldId id="339" r:id="rId20"/>
    <p:sldId id="653" r:id="rId21"/>
    <p:sldId id="648" r:id="rId22"/>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71D"/>
    <a:srgbClr val="353734"/>
    <a:srgbClr val="3C3930"/>
    <a:srgbClr val="0D112B"/>
    <a:srgbClr val="233659"/>
    <a:srgbClr val="222222"/>
    <a:srgbClr val="45413C"/>
    <a:srgbClr val="3537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4291" autoAdjust="0"/>
  </p:normalViewPr>
  <p:slideViewPr>
    <p:cSldViewPr snapToGrid="0">
      <p:cViewPr varScale="1">
        <p:scale>
          <a:sx n="73" d="100"/>
          <a:sy n="73" d="100"/>
        </p:scale>
        <p:origin x="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25DC9-BBDE-4134-B403-F4213533F6C8}" type="datetimeFigureOut">
              <a:rPr lang="en-NG" smtClean="0"/>
              <a:t>26/06/2021</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2DB8B-F182-43F4-BBAF-EAC5B4E88CE4}" type="slidenum">
              <a:rPr lang="en-NG" smtClean="0"/>
              <a:t>‹#›</a:t>
            </a:fld>
            <a:endParaRPr lang="en-NG"/>
          </a:p>
        </p:txBody>
      </p:sp>
    </p:spTree>
    <p:extLst>
      <p:ext uri="{BB962C8B-B14F-4D97-AF65-F5344CB8AC3E}">
        <p14:creationId xmlns:p14="http://schemas.microsoft.com/office/powerpoint/2010/main" val="2938138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203A-0BDA-40A9-A43B-3592286808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47D26A08-3448-4CF0-B2CA-EAB5C6505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073BBD5C-8537-4322-ACF7-7EE3E80382C8}"/>
              </a:ext>
            </a:extLst>
          </p:cNvPr>
          <p:cNvSpPr>
            <a:spLocks noGrp="1"/>
          </p:cNvSpPr>
          <p:nvPr>
            <p:ph type="dt" sz="half" idx="10"/>
          </p:nvPr>
        </p:nvSpPr>
        <p:spPr/>
        <p:txBody>
          <a:bodyPr/>
          <a:lstStyle/>
          <a:p>
            <a:fld id="{6A0C9575-A20C-4D2C-B363-2CC75AC0D628}" type="datetimeFigureOut">
              <a:rPr lang="en-NG" smtClean="0"/>
              <a:t>26/06/2021</a:t>
            </a:fld>
            <a:endParaRPr lang="en-NG"/>
          </a:p>
        </p:txBody>
      </p:sp>
      <p:sp>
        <p:nvSpPr>
          <p:cNvPr id="5" name="Footer Placeholder 4">
            <a:extLst>
              <a:ext uri="{FF2B5EF4-FFF2-40B4-BE49-F238E27FC236}">
                <a16:creationId xmlns:a16="http://schemas.microsoft.com/office/drawing/2014/main" id="{597C4CA1-74E6-49EF-B1A0-8D673DA6F0B3}"/>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84EE0BC7-1B15-4B04-A380-25C44D8DEE71}"/>
              </a:ext>
            </a:extLst>
          </p:cNvPr>
          <p:cNvSpPr>
            <a:spLocks noGrp="1"/>
          </p:cNvSpPr>
          <p:nvPr>
            <p:ph type="sldNum" sz="quarter" idx="12"/>
          </p:nvPr>
        </p:nvSpPr>
        <p:spPr/>
        <p:txBody>
          <a:bodyPr/>
          <a:lstStyle/>
          <a:p>
            <a:fld id="{F1C6664F-658D-4B54-8C98-BC26EBFD2074}" type="slidenum">
              <a:rPr lang="en-NG" smtClean="0"/>
              <a:t>‹#›</a:t>
            </a:fld>
            <a:endParaRPr lang="en-NG"/>
          </a:p>
        </p:txBody>
      </p:sp>
    </p:spTree>
    <p:extLst>
      <p:ext uri="{BB962C8B-B14F-4D97-AF65-F5344CB8AC3E}">
        <p14:creationId xmlns:p14="http://schemas.microsoft.com/office/powerpoint/2010/main" val="378998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47F0-4EFC-44B1-828D-E7EF6C07F805}"/>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19809C1C-B847-4B9C-ABAF-F51337E6E8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2F84C97D-A8B8-426A-9E21-85CD6CA58E98}"/>
              </a:ext>
            </a:extLst>
          </p:cNvPr>
          <p:cNvSpPr>
            <a:spLocks noGrp="1"/>
          </p:cNvSpPr>
          <p:nvPr>
            <p:ph type="dt" sz="half" idx="10"/>
          </p:nvPr>
        </p:nvSpPr>
        <p:spPr/>
        <p:txBody>
          <a:bodyPr/>
          <a:lstStyle/>
          <a:p>
            <a:fld id="{6A0C9575-A20C-4D2C-B363-2CC75AC0D628}" type="datetimeFigureOut">
              <a:rPr lang="en-NG" smtClean="0"/>
              <a:t>26/06/2021</a:t>
            </a:fld>
            <a:endParaRPr lang="en-NG"/>
          </a:p>
        </p:txBody>
      </p:sp>
      <p:sp>
        <p:nvSpPr>
          <p:cNvPr id="5" name="Footer Placeholder 4">
            <a:extLst>
              <a:ext uri="{FF2B5EF4-FFF2-40B4-BE49-F238E27FC236}">
                <a16:creationId xmlns:a16="http://schemas.microsoft.com/office/drawing/2014/main" id="{97173ACC-3B42-4439-953D-5E8ABCE67D3F}"/>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297EAEC0-2F70-4E02-B716-5EC8A0D59C7B}"/>
              </a:ext>
            </a:extLst>
          </p:cNvPr>
          <p:cNvSpPr>
            <a:spLocks noGrp="1"/>
          </p:cNvSpPr>
          <p:nvPr>
            <p:ph type="sldNum" sz="quarter" idx="12"/>
          </p:nvPr>
        </p:nvSpPr>
        <p:spPr/>
        <p:txBody>
          <a:bodyPr/>
          <a:lstStyle/>
          <a:p>
            <a:fld id="{F1C6664F-658D-4B54-8C98-BC26EBFD2074}" type="slidenum">
              <a:rPr lang="en-NG" smtClean="0"/>
              <a:t>‹#›</a:t>
            </a:fld>
            <a:endParaRPr lang="en-NG"/>
          </a:p>
        </p:txBody>
      </p:sp>
    </p:spTree>
    <p:extLst>
      <p:ext uri="{BB962C8B-B14F-4D97-AF65-F5344CB8AC3E}">
        <p14:creationId xmlns:p14="http://schemas.microsoft.com/office/powerpoint/2010/main" val="218319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E59C7A-E0B3-48E4-9006-97C05592E3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A9033B8F-652C-4A01-9A83-64910F0DAF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53ACC994-7261-48B3-8966-F19F11A10212}"/>
              </a:ext>
            </a:extLst>
          </p:cNvPr>
          <p:cNvSpPr>
            <a:spLocks noGrp="1"/>
          </p:cNvSpPr>
          <p:nvPr>
            <p:ph type="dt" sz="half" idx="10"/>
          </p:nvPr>
        </p:nvSpPr>
        <p:spPr/>
        <p:txBody>
          <a:bodyPr/>
          <a:lstStyle/>
          <a:p>
            <a:fld id="{6A0C9575-A20C-4D2C-B363-2CC75AC0D628}" type="datetimeFigureOut">
              <a:rPr lang="en-NG" smtClean="0"/>
              <a:t>26/06/2021</a:t>
            </a:fld>
            <a:endParaRPr lang="en-NG"/>
          </a:p>
        </p:txBody>
      </p:sp>
      <p:sp>
        <p:nvSpPr>
          <p:cNvPr id="5" name="Footer Placeholder 4">
            <a:extLst>
              <a:ext uri="{FF2B5EF4-FFF2-40B4-BE49-F238E27FC236}">
                <a16:creationId xmlns:a16="http://schemas.microsoft.com/office/drawing/2014/main" id="{8A8BB7AF-A428-4904-8268-E3DDE2870D35}"/>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34A28FE2-64CD-4DCC-9F9E-9B76974ACC87}"/>
              </a:ext>
            </a:extLst>
          </p:cNvPr>
          <p:cNvSpPr>
            <a:spLocks noGrp="1"/>
          </p:cNvSpPr>
          <p:nvPr>
            <p:ph type="sldNum" sz="quarter" idx="12"/>
          </p:nvPr>
        </p:nvSpPr>
        <p:spPr/>
        <p:txBody>
          <a:bodyPr/>
          <a:lstStyle/>
          <a:p>
            <a:fld id="{F1C6664F-658D-4B54-8C98-BC26EBFD2074}" type="slidenum">
              <a:rPr lang="en-NG" smtClean="0"/>
              <a:t>‹#›</a:t>
            </a:fld>
            <a:endParaRPr lang="en-NG"/>
          </a:p>
        </p:txBody>
      </p:sp>
    </p:spTree>
    <p:extLst>
      <p:ext uri="{BB962C8B-B14F-4D97-AF65-F5344CB8AC3E}">
        <p14:creationId xmlns:p14="http://schemas.microsoft.com/office/powerpoint/2010/main" val="65657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31A5-A229-43B6-B63F-7C040BA2D5E0}"/>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AFF64ED2-31FF-4C29-A81A-F47DD498DF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FE1BD9D6-9E78-4893-A666-B2B23C275ABC}"/>
              </a:ext>
            </a:extLst>
          </p:cNvPr>
          <p:cNvSpPr>
            <a:spLocks noGrp="1"/>
          </p:cNvSpPr>
          <p:nvPr>
            <p:ph type="dt" sz="half" idx="10"/>
          </p:nvPr>
        </p:nvSpPr>
        <p:spPr/>
        <p:txBody>
          <a:bodyPr/>
          <a:lstStyle/>
          <a:p>
            <a:fld id="{6A0C9575-A20C-4D2C-B363-2CC75AC0D628}" type="datetimeFigureOut">
              <a:rPr lang="en-NG" smtClean="0"/>
              <a:t>26/06/2021</a:t>
            </a:fld>
            <a:endParaRPr lang="en-NG"/>
          </a:p>
        </p:txBody>
      </p:sp>
      <p:sp>
        <p:nvSpPr>
          <p:cNvPr id="5" name="Footer Placeholder 4">
            <a:extLst>
              <a:ext uri="{FF2B5EF4-FFF2-40B4-BE49-F238E27FC236}">
                <a16:creationId xmlns:a16="http://schemas.microsoft.com/office/drawing/2014/main" id="{05312C8C-675E-4203-AAFE-8AB9F10F58AA}"/>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2658C22D-7862-4B68-91BB-DC688AE1CE1E}"/>
              </a:ext>
            </a:extLst>
          </p:cNvPr>
          <p:cNvSpPr>
            <a:spLocks noGrp="1"/>
          </p:cNvSpPr>
          <p:nvPr>
            <p:ph type="sldNum" sz="quarter" idx="12"/>
          </p:nvPr>
        </p:nvSpPr>
        <p:spPr/>
        <p:txBody>
          <a:bodyPr/>
          <a:lstStyle/>
          <a:p>
            <a:fld id="{F1C6664F-658D-4B54-8C98-BC26EBFD2074}" type="slidenum">
              <a:rPr lang="en-NG" smtClean="0"/>
              <a:t>‹#›</a:t>
            </a:fld>
            <a:endParaRPr lang="en-NG"/>
          </a:p>
        </p:txBody>
      </p:sp>
    </p:spTree>
    <p:extLst>
      <p:ext uri="{BB962C8B-B14F-4D97-AF65-F5344CB8AC3E}">
        <p14:creationId xmlns:p14="http://schemas.microsoft.com/office/powerpoint/2010/main" val="3190394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3475-221E-48B8-B933-90EE911CB2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8DEF6CFA-D161-45E8-A335-450F1869C6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A18CDB-7C46-4A05-BBEC-CA2D0C0F6413}"/>
              </a:ext>
            </a:extLst>
          </p:cNvPr>
          <p:cNvSpPr>
            <a:spLocks noGrp="1"/>
          </p:cNvSpPr>
          <p:nvPr>
            <p:ph type="dt" sz="half" idx="10"/>
          </p:nvPr>
        </p:nvSpPr>
        <p:spPr/>
        <p:txBody>
          <a:bodyPr/>
          <a:lstStyle/>
          <a:p>
            <a:fld id="{6A0C9575-A20C-4D2C-B363-2CC75AC0D628}" type="datetimeFigureOut">
              <a:rPr lang="en-NG" smtClean="0"/>
              <a:t>26/06/2021</a:t>
            </a:fld>
            <a:endParaRPr lang="en-NG"/>
          </a:p>
        </p:txBody>
      </p:sp>
      <p:sp>
        <p:nvSpPr>
          <p:cNvPr id="5" name="Footer Placeholder 4">
            <a:extLst>
              <a:ext uri="{FF2B5EF4-FFF2-40B4-BE49-F238E27FC236}">
                <a16:creationId xmlns:a16="http://schemas.microsoft.com/office/drawing/2014/main" id="{DDA869DD-4B7F-4F4D-97CB-C56F20DBC529}"/>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BD2512B8-1E50-450E-8C3D-F554DBBA5F9B}"/>
              </a:ext>
            </a:extLst>
          </p:cNvPr>
          <p:cNvSpPr>
            <a:spLocks noGrp="1"/>
          </p:cNvSpPr>
          <p:nvPr>
            <p:ph type="sldNum" sz="quarter" idx="12"/>
          </p:nvPr>
        </p:nvSpPr>
        <p:spPr/>
        <p:txBody>
          <a:bodyPr/>
          <a:lstStyle/>
          <a:p>
            <a:fld id="{F1C6664F-658D-4B54-8C98-BC26EBFD2074}" type="slidenum">
              <a:rPr lang="en-NG" smtClean="0"/>
              <a:t>‹#›</a:t>
            </a:fld>
            <a:endParaRPr lang="en-NG"/>
          </a:p>
        </p:txBody>
      </p:sp>
    </p:spTree>
    <p:extLst>
      <p:ext uri="{BB962C8B-B14F-4D97-AF65-F5344CB8AC3E}">
        <p14:creationId xmlns:p14="http://schemas.microsoft.com/office/powerpoint/2010/main" val="214726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A805-6CA0-4E82-9582-8F5E3806E55B}"/>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C1E4A3E1-F80D-44B0-8ED0-B3A96D741B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DDE22A39-07E2-4654-AED7-584F8D7EB8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2E824422-A53B-4C72-BBFF-4735AEE78962}"/>
              </a:ext>
            </a:extLst>
          </p:cNvPr>
          <p:cNvSpPr>
            <a:spLocks noGrp="1"/>
          </p:cNvSpPr>
          <p:nvPr>
            <p:ph type="dt" sz="half" idx="10"/>
          </p:nvPr>
        </p:nvSpPr>
        <p:spPr/>
        <p:txBody>
          <a:bodyPr/>
          <a:lstStyle/>
          <a:p>
            <a:fld id="{6A0C9575-A20C-4D2C-B363-2CC75AC0D628}" type="datetimeFigureOut">
              <a:rPr lang="en-NG" smtClean="0"/>
              <a:t>26/06/2021</a:t>
            </a:fld>
            <a:endParaRPr lang="en-NG"/>
          </a:p>
        </p:txBody>
      </p:sp>
      <p:sp>
        <p:nvSpPr>
          <p:cNvPr id="6" name="Footer Placeholder 5">
            <a:extLst>
              <a:ext uri="{FF2B5EF4-FFF2-40B4-BE49-F238E27FC236}">
                <a16:creationId xmlns:a16="http://schemas.microsoft.com/office/drawing/2014/main" id="{2782214D-3D51-454E-92E4-3C958456D91B}"/>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E5AD9693-9CC3-4EE3-95D2-5BBC53B11B31}"/>
              </a:ext>
            </a:extLst>
          </p:cNvPr>
          <p:cNvSpPr>
            <a:spLocks noGrp="1"/>
          </p:cNvSpPr>
          <p:nvPr>
            <p:ph type="sldNum" sz="quarter" idx="12"/>
          </p:nvPr>
        </p:nvSpPr>
        <p:spPr/>
        <p:txBody>
          <a:bodyPr/>
          <a:lstStyle/>
          <a:p>
            <a:fld id="{F1C6664F-658D-4B54-8C98-BC26EBFD2074}" type="slidenum">
              <a:rPr lang="en-NG" smtClean="0"/>
              <a:t>‹#›</a:t>
            </a:fld>
            <a:endParaRPr lang="en-NG"/>
          </a:p>
        </p:txBody>
      </p:sp>
    </p:spTree>
    <p:extLst>
      <p:ext uri="{BB962C8B-B14F-4D97-AF65-F5344CB8AC3E}">
        <p14:creationId xmlns:p14="http://schemas.microsoft.com/office/powerpoint/2010/main" val="1498851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D32F-EA1F-4EAC-9F29-774AD2A61266}"/>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6A98EFBE-1C2C-45B4-9CA5-574CE9285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7167AC-FD09-4F8B-B26A-C76872C3DB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720B053E-A6C1-47F9-AE81-444869B207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FDFA52-E562-4132-89C0-4D9918F32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AE5EAE38-ED1B-4E2C-A600-B18C88E76D08}"/>
              </a:ext>
            </a:extLst>
          </p:cNvPr>
          <p:cNvSpPr>
            <a:spLocks noGrp="1"/>
          </p:cNvSpPr>
          <p:nvPr>
            <p:ph type="dt" sz="half" idx="10"/>
          </p:nvPr>
        </p:nvSpPr>
        <p:spPr/>
        <p:txBody>
          <a:bodyPr/>
          <a:lstStyle/>
          <a:p>
            <a:fld id="{6A0C9575-A20C-4D2C-B363-2CC75AC0D628}" type="datetimeFigureOut">
              <a:rPr lang="en-NG" smtClean="0"/>
              <a:t>26/06/2021</a:t>
            </a:fld>
            <a:endParaRPr lang="en-NG"/>
          </a:p>
        </p:txBody>
      </p:sp>
      <p:sp>
        <p:nvSpPr>
          <p:cNvPr id="8" name="Footer Placeholder 7">
            <a:extLst>
              <a:ext uri="{FF2B5EF4-FFF2-40B4-BE49-F238E27FC236}">
                <a16:creationId xmlns:a16="http://schemas.microsoft.com/office/drawing/2014/main" id="{577509D3-233C-41AA-9EF7-A02E0655EA82}"/>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41E18139-135B-45C8-B3E8-7F5D894ACA2D}"/>
              </a:ext>
            </a:extLst>
          </p:cNvPr>
          <p:cNvSpPr>
            <a:spLocks noGrp="1"/>
          </p:cNvSpPr>
          <p:nvPr>
            <p:ph type="sldNum" sz="quarter" idx="12"/>
          </p:nvPr>
        </p:nvSpPr>
        <p:spPr/>
        <p:txBody>
          <a:bodyPr/>
          <a:lstStyle/>
          <a:p>
            <a:fld id="{F1C6664F-658D-4B54-8C98-BC26EBFD2074}" type="slidenum">
              <a:rPr lang="en-NG" smtClean="0"/>
              <a:t>‹#›</a:t>
            </a:fld>
            <a:endParaRPr lang="en-NG"/>
          </a:p>
        </p:txBody>
      </p:sp>
    </p:spTree>
    <p:extLst>
      <p:ext uri="{BB962C8B-B14F-4D97-AF65-F5344CB8AC3E}">
        <p14:creationId xmlns:p14="http://schemas.microsoft.com/office/powerpoint/2010/main" val="2720506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ADC1-C59F-410D-BC9E-529CFEC20D35}"/>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8F52818D-B006-4CF5-BFAC-F19B202C76FB}"/>
              </a:ext>
            </a:extLst>
          </p:cNvPr>
          <p:cNvSpPr>
            <a:spLocks noGrp="1"/>
          </p:cNvSpPr>
          <p:nvPr>
            <p:ph type="dt" sz="half" idx="10"/>
          </p:nvPr>
        </p:nvSpPr>
        <p:spPr/>
        <p:txBody>
          <a:bodyPr/>
          <a:lstStyle/>
          <a:p>
            <a:fld id="{6A0C9575-A20C-4D2C-B363-2CC75AC0D628}" type="datetimeFigureOut">
              <a:rPr lang="en-NG" smtClean="0"/>
              <a:t>26/06/2021</a:t>
            </a:fld>
            <a:endParaRPr lang="en-NG"/>
          </a:p>
        </p:txBody>
      </p:sp>
      <p:sp>
        <p:nvSpPr>
          <p:cNvPr id="4" name="Footer Placeholder 3">
            <a:extLst>
              <a:ext uri="{FF2B5EF4-FFF2-40B4-BE49-F238E27FC236}">
                <a16:creationId xmlns:a16="http://schemas.microsoft.com/office/drawing/2014/main" id="{EAC7EE1D-D380-4432-AB11-9FA7DFD16FB3}"/>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DE2F5EC4-F7DE-49DF-B987-8619682A64FF}"/>
              </a:ext>
            </a:extLst>
          </p:cNvPr>
          <p:cNvSpPr>
            <a:spLocks noGrp="1"/>
          </p:cNvSpPr>
          <p:nvPr>
            <p:ph type="sldNum" sz="quarter" idx="12"/>
          </p:nvPr>
        </p:nvSpPr>
        <p:spPr/>
        <p:txBody>
          <a:bodyPr/>
          <a:lstStyle/>
          <a:p>
            <a:fld id="{F1C6664F-658D-4B54-8C98-BC26EBFD2074}" type="slidenum">
              <a:rPr lang="en-NG" smtClean="0"/>
              <a:t>‹#›</a:t>
            </a:fld>
            <a:endParaRPr lang="en-NG"/>
          </a:p>
        </p:txBody>
      </p:sp>
    </p:spTree>
    <p:extLst>
      <p:ext uri="{BB962C8B-B14F-4D97-AF65-F5344CB8AC3E}">
        <p14:creationId xmlns:p14="http://schemas.microsoft.com/office/powerpoint/2010/main" val="3798215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04407A-9F3A-4092-931C-A0CEBE7918F9}"/>
              </a:ext>
            </a:extLst>
          </p:cNvPr>
          <p:cNvSpPr>
            <a:spLocks noGrp="1"/>
          </p:cNvSpPr>
          <p:nvPr>
            <p:ph type="dt" sz="half" idx="10"/>
          </p:nvPr>
        </p:nvSpPr>
        <p:spPr/>
        <p:txBody>
          <a:bodyPr/>
          <a:lstStyle/>
          <a:p>
            <a:fld id="{6A0C9575-A20C-4D2C-B363-2CC75AC0D628}" type="datetimeFigureOut">
              <a:rPr lang="en-NG" smtClean="0"/>
              <a:t>26/06/2021</a:t>
            </a:fld>
            <a:endParaRPr lang="en-NG"/>
          </a:p>
        </p:txBody>
      </p:sp>
      <p:sp>
        <p:nvSpPr>
          <p:cNvPr id="3" name="Footer Placeholder 2">
            <a:extLst>
              <a:ext uri="{FF2B5EF4-FFF2-40B4-BE49-F238E27FC236}">
                <a16:creationId xmlns:a16="http://schemas.microsoft.com/office/drawing/2014/main" id="{44F7B677-2920-40ED-B812-D4EF710E364B}"/>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AF0B1281-88B2-4A21-ADDF-DAF41CD9FBE3}"/>
              </a:ext>
            </a:extLst>
          </p:cNvPr>
          <p:cNvSpPr>
            <a:spLocks noGrp="1"/>
          </p:cNvSpPr>
          <p:nvPr>
            <p:ph type="sldNum" sz="quarter" idx="12"/>
          </p:nvPr>
        </p:nvSpPr>
        <p:spPr/>
        <p:txBody>
          <a:bodyPr/>
          <a:lstStyle/>
          <a:p>
            <a:fld id="{F1C6664F-658D-4B54-8C98-BC26EBFD2074}" type="slidenum">
              <a:rPr lang="en-NG" smtClean="0"/>
              <a:t>‹#›</a:t>
            </a:fld>
            <a:endParaRPr lang="en-NG"/>
          </a:p>
        </p:txBody>
      </p:sp>
    </p:spTree>
    <p:extLst>
      <p:ext uri="{BB962C8B-B14F-4D97-AF65-F5344CB8AC3E}">
        <p14:creationId xmlns:p14="http://schemas.microsoft.com/office/powerpoint/2010/main" val="275469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5B4CA-3C48-439A-B156-B6D2FAD452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BB8D83D7-60B8-4098-AA09-2ED38B486D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DD485F5C-E50C-4AF9-81B7-85E0DA3347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518657-027E-4251-B83D-22235A49EE3C}"/>
              </a:ext>
            </a:extLst>
          </p:cNvPr>
          <p:cNvSpPr>
            <a:spLocks noGrp="1"/>
          </p:cNvSpPr>
          <p:nvPr>
            <p:ph type="dt" sz="half" idx="10"/>
          </p:nvPr>
        </p:nvSpPr>
        <p:spPr/>
        <p:txBody>
          <a:bodyPr/>
          <a:lstStyle/>
          <a:p>
            <a:fld id="{6A0C9575-A20C-4D2C-B363-2CC75AC0D628}" type="datetimeFigureOut">
              <a:rPr lang="en-NG" smtClean="0"/>
              <a:t>26/06/2021</a:t>
            </a:fld>
            <a:endParaRPr lang="en-NG"/>
          </a:p>
        </p:txBody>
      </p:sp>
      <p:sp>
        <p:nvSpPr>
          <p:cNvPr id="6" name="Footer Placeholder 5">
            <a:extLst>
              <a:ext uri="{FF2B5EF4-FFF2-40B4-BE49-F238E27FC236}">
                <a16:creationId xmlns:a16="http://schemas.microsoft.com/office/drawing/2014/main" id="{5E9924E5-14FD-43BA-88F4-3287FAB2E83B}"/>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079B75F5-0702-4236-B504-A1A4A7A0724F}"/>
              </a:ext>
            </a:extLst>
          </p:cNvPr>
          <p:cNvSpPr>
            <a:spLocks noGrp="1"/>
          </p:cNvSpPr>
          <p:nvPr>
            <p:ph type="sldNum" sz="quarter" idx="12"/>
          </p:nvPr>
        </p:nvSpPr>
        <p:spPr/>
        <p:txBody>
          <a:bodyPr/>
          <a:lstStyle/>
          <a:p>
            <a:fld id="{F1C6664F-658D-4B54-8C98-BC26EBFD2074}" type="slidenum">
              <a:rPr lang="en-NG" smtClean="0"/>
              <a:t>‹#›</a:t>
            </a:fld>
            <a:endParaRPr lang="en-NG"/>
          </a:p>
        </p:txBody>
      </p:sp>
    </p:spTree>
    <p:extLst>
      <p:ext uri="{BB962C8B-B14F-4D97-AF65-F5344CB8AC3E}">
        <p14:creationId xmlns:p14="http://schemas.microsoft.com/office/powerpoint/2010/main" val="1083594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EF0B-639C-4BE7-AA46-26B46EEA9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8F5E256C-058C-4568-AF5B-5E15D68726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2218C0ED-0281-4553-9717-F09E6ED8AA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6613A-A305-46C2-ACD0-E88B3DCC99BC}"/>
              </a:ext>
            </a:extLst>
          </p:cNvPr>
          <p:cNvSpPr>
            <a:spLocks noGrp="1"/>
          </p:cNvSpPr>
          <p:nvPr>
            <p:ph type="dt" sz="half" idx="10"/>
          </p:nvPr>
        </p:nvSpPr>
        <p:spPr/>
        <p:txBody>
          <a:bodyPr/>
          <a:lstStyle/>
          <a:p>
            <a:fld id="{6A0C9575-A20C-4D2C-B363-2CC75AC0D628}" type="datetimeFigureOut">
              <a:rPr lang="en-NG" smtClean="0"/>
              <a:t>26/06/2021</a:t>
            </a:fld>
            <a:endParaRPr lang="en-NG"/>
          </a:p>
        </p:txBody>
      </p:sp>
      <p:sp>
        <p:nvSpPr>
          <p:cNvPr id="6" name="Footer Placeholder 5">
            <a:extLst>
              <a:ext uri="{FF2B5EF4-FFF2-40B4-BE49-F238E27FC236}">
                <a16:creationId xmlns:a16="http://schemas.microsoft.com/office/drawing/2014/main" id="{C53686C7-FC0B-4839-90AB-76DEB29756F3}"/>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7AB2F078-BC84-4BF6-920A-3644460E7EC5}"/>
              </a:ext>
            </a:extLst>
          </p:cNvPr>
          <p:cNvSpPr>
            <a:spLocks noGrp="1"/>
          </p:cNvSpPr>
          <p:nvPr>
            <p:ph type="sldNum" sz="quarter" idx="12"/>
          </p:nvPr>
        </p:nvSpPr>
        <p:spPr/>
        <p:txBody>
          <a:bodyPr/>
          <a:lstStyle/>
          <a:p>
            <a:fld id="{F1C6664F-658D-4B54-8C98-BC26EBFD2074}" type="slidenum">
              <a:rPr lang="en-NG" smtClean="0"/>
              <a:t>‹#›</a:t>
            </a:fld>
            <a:endParaRPr lang="en-NG"/>
          </a:p>
        </p:txBody>
      </p:sp>
    </p:spTree>
    <p:extLst>
      <p:ext uri="{BB962C8B-B14F-4D97-AF65-F5344CB8AC3E}">
        <p14:creationId xmlns:p14="http://schemas.microsoft.com/office/powerpoint/2010/main" val="2599166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F60EF5-4438-43F2-99B4-0F61D31BE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B2791714-9A9F-42BD-BFEE-786B42D327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740D2B64-DCAB-4312-88F6-D6485310FC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0C9575-A20C-4D2C-B363-2CC75AC0D628}" type="datetimeFigureOut">
              <a:rPr lang="en-NG" smtClean="0"/>
              <a:t>26/06/2021</a:t>
            </a:fld>
            <a:endParaRPr lang="en-NG"/>
          </a:p>
        </p:txBody>
      </p:sp>
      <p:sp>
        <p:nvSpPr>
          <p:cNvPr id="5" name="Footer Placeholder 4">
            <a:extLst>
              <a:ext uri="{FF2B5EF4-FFF2-40B4-BE49-F238E27FC236}">
                <a16:creationId xmlns:a16="http://schemas.microsoft.com/office/drawing/2014/main" id="{6C0F7193-C7AC-44B5-A830-9137EEB21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G"/>
          </a:p>
        </p:txBody>
      </p:sp>
      <p:sp>
        <p:nvSpPr>
          <p:cNvPr id="6" name="Slide Number Placeholder 5">
            <a:extLst>
              <a:ext uri="{FF2B5EF4-FFF2-40B4-BE49-F238E27FC236}">
                <a16:creationId xmlns:a16="http://schemas.microsoft.com/office/drawing/2014/main" id="{27AB835C-2450-4D2B-958D-4C1BD30F8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C6664F-658D-4B54-8C98-BC26EBFD2074}" type="slidenum">
              <a:rPr lang="en-NG" smtClean="0"/>
              <a:t>‹#›</a:t>
            </a:fld>
            <a:endParaRPr lang="en-NG"/>
          </a:p>
        </p:txBody>
      </p:sp>
    </p:spTree>
    <p:extLst>
      <p:ext uri="{BB962C8B-B14F-4D97-AF65-F5344CB8AC3E}">
        <p14:creationId xmlns:p14="http://schemas.microsoft.com/office/powerpoint/2010/main" val="3870013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JP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652720"/>
          </a:xfrm>
          <a:prstGeom prst="rect">
            <a:avLst/>
          </a:prstGeom>
        </p:spPr>
      </p:pic>
      <p:pic>
        <p:nvPicPr>
          <p:cNvPr id="2" name="Picture 1">
            <a:extLst>
              <a:ext uri="{FF2B5EF4-FFF2-40B4-BE49-F238E27FC236}">
                <a16:creationId xmlns:a16="http://schemas.microsoft.com/office/drawing/2014/main" id="{F5F4435D-EE79-472F-91F2-864EEE1D6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293" y="5545812"/>
            <a:ext cx="1777707" cy="913733"/>
          </a:xfrm>
          <a:prstGeom prst="rect">
            <a:avLst/>
          </a:prstGeom>
        </p:spPr>
      </p:pic>
      <p:pic>
        <p:nvPicPr>
          <p:cNvPr id="5" name="Picture 4">
            <a:extLst>
              <a:ext uri="{FF2B5EF4-FFF2-40B4-BE49-F238E27FC236}">
                <a16:creationId xmlns:a16="http://schemas.microsoft.com/office/drawing/2014/main" id="{00F96C2E-9739-4638-B0E6-EBEC243A36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312812" y="5762623"/>
            <a:ext cx="1046891" cy="555081"/>
          </a:xfrm>
          <a:prstGeom prst="rect">
            <a:avLst/>
          </a:prstGeom>
        </p:spPr>
      </p:pic>
      <p:sp>
        <p:nvSpPr>
          <p:cNvPr id="4" name="Rectangle 3">
            <a:extLst>
              <a:ext uri="{FF2B5EF4-FFF2-40B4-BE49-F238E27FC236}">
                <a16:creationId xmlns:a16="http://schemas.microsoft.com/office/drawing/2014/main" id="{B0821EF9-DFD2-4F24-9038-7D349B20807C}"/>
              </a:ext>
            </a:extLst>
          </p:cNvPr>
          <p:cNvSpPr/>
          <p:nvPr/>
        </p:nvSpPr>
        <p:spPr>
          <a:xfrm>
            <a:off x="0" y="6525945"/>
            <a:ext cx="12192000" cy="3320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G"/>
          </a:p>
        </p:txBody>
      </p:sp>
      <p:sp>
        <p:nvSpPr>
          <p:cNvPr id="9" name="TextBox 8">
            <a:extLst>
              <a:ext uri="{FF2B5EF4-FFF2-40B4-BE49-F238E27FC236}">
                <a16:creationId xmlns:a16="http://schemas.microsoft.com/office/drawing/2014/main" id="{6A7D6B99-0241-4D06-B652-9699AD2156D0}"/>
              </a:ext>
            </a:extLst>
          </p:cNvPr>
          <p:cNvSpPr txBox="1"/>
          <p:nvPr/>
        </p:nvSpPr>
        <p:spPr>
          <a:xfrm>
            <a:off x="0" y="6516451"/>
            <a:ext cx="9853685" cy="400110"/>
          </a:xfrm>
          <a:prstGeom prst="rect">
            <a:avLst/>
          </a:prstGeom>
          <a:noFill/>
        </p:spPr>
        <p:txBody>
          <a:bodyPr wrap="square" rtlCol="0">
            <a:spAutoFit/>
          </a:bodyPr>
          <a:lstStyle/>
          <a:p>
            <a:r>
              <a:rPr lang="en-US" sz="2000" dirty="0">
                <a:solidFill>
                  <a:schemeClr val="bg1"/>
                </a:solidFill>
              </a:rPr>
              <a:t>Making the World a Better, Safer, Smarter &amp; More Resilient Place to Continue Living……</a:t>
            </a:r>
          </a:p>
        </p:txBody>
      </p:sp>
      <p:sp>
        <p:nvSpPr>
          <p:cNvPr id="10" name="TextBox 9">
            <a:extLst>
              <a:ext uri="{FF2B5EF4-FFF2-40B4-BE49-F238E27FC236}">
                <a16:creationId xmlns:a16="http://schemas.microsoft.com/office/drawing/2014/main" id="{F8F37810-C962-4B70-9BA8-C2DE3327402B}"/>
              </a:ext>
            </a:extLst>
          </p:cNvPr>
          <p:cNvSpPr txBox="1"/>
          <p:nvPr/>
        </p:nvSpPr>
        <p:spPr>
          <a:xfrm>
            <a:off x="698310" y="259307"/>
            <a:ext cx="10577015" cy="769441"/>
          </a:xfrm>
          <a:prstGeom prst="rect">
            <a:avLst/>
          </a:prstGeom>
          <a:noFill/>
        </p:spPr>
        <p:txBody>
          <a:bodyPr wrap="square" rtlCol="0">
            <a:spAutoFit/>
          </a:bodyPr>
          <a:lstStyle/>
          <a:p>
            <a:pPr algn="ctr"/>
            <a:r>
              <a:rPr lang="en-US" sz="4400" dirty="0">
                <a:solidFill>
                  <a:schemeClr val="bg1"/>
                </a:solidFill>
              </a:rPr>
              <a:t>Disaster Risk Governance</a:t>
            </a:r>
          </a:p>
        </p:txBody>
      </p:sp>
    </p:spTree>
    <p:extLst>
      <p:ext uri="{BB962C8B-B14F-4D97-AF65-F5344CB8AC3E}">
        <p14:creationId xmlns:p14="http://schemas.microsoft.com/office/powerpoint/2010/main" val="1707579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601CFF2-0317-4FA8-B046-B5DD8ACAC513}"/>
              </a:ext>
            </a:extLst>
          </p:cNvPr>
          <p:cNvGrpSpPr/>
          <p:nvPr/>
        </p:nvGrpSpPr>
        <p:grpSpPr>
          <a:xfrm>
            <a:off x="0" y="0"/>
            <a:ext cx="12191998" cy="6851862"/>
            <a:chOff x="0" y="0"/>
            <a:chExt cx="12191998" cy="6851862"/>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0" y="6135"/>
              <a:ext cx="12191998" cy="6845727"/>
            </a:xfrm>
            <a:prstGeom prst="rect">
              <a:avLst/>
            </a:prstGeom>
          </p:spPr>
        </p:pic>
        <p:sp>
          <p:nvSpPr>
            <p:cNvPr id="4" name="Rectangle 3">
              <a:extLst>
                <a:ext uri="{FF2B5EF4-FFF2-40B4-BE49-F238E27FC236}">
                  <a16:creationId xmlns:a16="http://schemas.microsoft.com/office/drawing/2014/main" id="{018AE0F8-5BC4-4796-A64F-D1C8D8C8414B}"/>
                </a:ext>
              </a:extLst>
            </p:cNvPr>
            <p:cNvSpPr/>
            <p:nvPr/>
          </p:nvSpPr>
          <p:spPr>
            <a:xfrm>
              <a:off x="372980" y="324853"/>
              <a:ext cx="1383632" cy="192505"/>
            </a:xfrm>
            <a:prstGeom prst="rect">
              <a:avLst/>
            </a:prstGeom>
            <a:solidFill>
              <a:srgbClr val="233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498AFAB7-1C88-497E-9C36-14AE9DDAE1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6257" y="229497"/>
              <a:ext cx="358301" cy="342404"/>
            </a:xfrm>
            <a:prstGeom prst="rect">
              <a:avLst/>
            </a:prstGeom>
          </p:spPr>
        </p:pic>
        <p:sp>
          <p:nvSpPr>
            <p:cNvPr id="3" name="TextBox 2">
              <a:extLst>
                <a:ext uri="{FF2B5EF4-FFF2-40B4-BE49-F238E27FC236}">
                  <a16:creationId xmlns:a16="http://schemas.microsoft.com/office/drawing/2014/main" id="{CCD8FF7D-FB8F-40CB-8B7E-B1D334E1E41F}"/>
                </a:ext>
              </a:extLst>
            </p:cNvPr>
            <p:cNvSpPr txBox="1"/>
            <p:nvPr/>
          </p:nvSpPr>
          <p:spPr>
            <a:xfrm>
              <a:off x="737836" y="251828"/>
              <a:ext cx="2775385" cy="307777"/>
            </a:xfrm>
            <a:prstGeom prst="rect">
              <a:avLst/>
            </a:prstGeom>
            <a:noFill/>
          </p:spPr>
          <p:txBody>
            <a:bodyPr wrap="square" rtlCol="0">
              <a:spAutoFit/>
            </a:bodyPr>
            <a:lstStyle/>
            <a:p>
              <a:r>
                <a:rPr lang="en-GB" sz="1400" dirty="0">
                  <a:solidFill>
                    <a:schemeClr val="bg1"/>
                  </a:solidFill>
                </a:rPr>
                <a:t>FLOEWS-Disaster Risk Governance</a:t>
              </a:r>
              <a:endParaRPr lang="en-NG" sz="1600" dirty="0">
                <a:solidFill>
                  <a:schemeClr val="bg1"/>
                </a:solidFill>
              </a:endParaRPr>
            </a:p>
          </p:txBody>
        </p:sp>
        <p:sp>
          <p:nvSpPr>
            <p:cNvPr id="8" name="Rectangle 7">
              <a:extLst>
                <a:ext uri="{FF2B5EF4-FFF2-40B4-BE49-F238E27FC236}">
                  <a16:creationId xmlns:a16="http://schemas.microsoft.com/office/drawing/2014/main" id="{6A51D8CB-8BAF-4403-8D88-4E7E3ED5B624}"/>
                </a:ext>
              </a:extLst>
            </p:cNvPr>
            <p:cNvSpPr/>
            <p:nvPr/>
          </p:nvSpPr>
          <p:spPr>
            <a:xfrm>
              <a:off x="10067925" y="0"/>
              <a:ext cx="1914525" cy="210447"/>
            </a:xfrm>
            <a:prstGeom prst="rect">
              <a:avLst/>
            </a:prstGeom>
            <a:solidFill>
              <a:srgbClr val="0D1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grpSp>
    </p:spTree>
    <p:extLst>
      <p:ext uri="{BB962C8B-B14F-4D97-AF65-F5344CB8AC3E}">
        <p14:creationId xmlns:p14="http://schemas.microsoft.com/office/powerpoint/2010/main" val="288820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1998" cy="6858000"/>
          </a:xfrm>
          <a:prstGeom prst="rect">
            <a:avLst/>
          </a:prstGeom>
        </p:spPr>
      </p:pic>
      <p:sp>
        <p:nvSpPr>
          <p:cNvPr id="2" name="TextBox 1"/>
          <p:cNvSpPr txBox="1"/>
          <p:nvPr/>
        </p:nvSpPr>
        <p:spPr>
          <a:xfrm>
            <a:off x="5012073" y="386065"/>
            <a:ext cx="6516915" cy="584775"/>
          </a:xfrm>
          <a:prstGeom prst="rect">
            <a:avLst/>
          </a:prstGeom>
          <a:noFill/>
        </p:spPr>
        <p:txBody>
          <a:bodyPr wrap="square" rtlCol="0">
            <a:spAutoFit/>
          </a:bodyPr>
          <a:lstStyle/>
          <a:p>
            <a:r>
              <a:rPr lang="en-US" sz="3200" dirty="0">
                <a:solidFill>
                  <a:schemeClr val="bg1"/>
                </a:solidFill>
              </a:rPr>
              <a:t>Data Sources &amp; Types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782957"/>
            <a:ext cx="5297553" cy="4075041"/>
          </a:xfrm>
          <a:prstGeom prst="rect">
            <a:avLst/>
          </a:prstGeom>
        </p:spPr>
      </p:pic>
      <p:sp>
        <p:nvSpPr>
          <p:cNvPr id="5" name="Oval 4"/>
          <p:cNvSpPr/>
          <p:nvPr/>
        </p:nvSpPr>
        <p:spPr>
          <a:xfrm>
            <a:off x="4683593" y="853891"/>
            <a:ext cx="1848922" cy="1787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Meteorological data</a:t>
            </a:r>
            <a:endParaRPr lang="en-US" sz="1400" dirty="0"/>
          </a:p>
        </p:txBody>
      </p:sp>
      <p:sp>
        <p:nvSpPr>
          <p:cNvPr id="8" name="Oval 7"/>
          <p:cNvSpPr/>
          <p:nvPr/>
        </p:nvSpPr>
        <p:spPr>
          <a:xfrm>
            <a:off x="5989805" y="1673541"/>
            <a:ext cx="1848922" cy="1787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Hydrological data</a:t>
            </a:r>
            <a:endParaRPr lang="en-US" sz="1400" dirty="0"/>
          </a:p>
        </p:txBody>
      </p:sp>
      <p:sp>
        <p:nvSpPr>
          <p:cNvPr id="9" name="Oval 8"/>
          <p:cNvSpPr/>
          <p:nvPr/>
        </p:nvSpPr>
        <p:spPr>
          <a:xfrm>
            <a:off x="7058999" y="912366"/>
            <a:ext cx="1848922" cy="1787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Topographical data</a:t>
            </a:r>
          </a:p>
        </p:txBody>
      </p:sp>
      <p:sp>
        <p:nvSpPr>
          <p:cNvPr id="11" name="TextBox 10">
            <a:extLst>
              <a:ext uri="{FF2B5EF4-FFF2-40B4-BE49-F238E27FC236}">
                <a16:creationId xmlns:a16="http://schemas.microsoft.com/office/drawing/2014/main" id="{6E93EA2C-813F-4C1F-881A-8DCB268B8661}"/>
              </a:ext>
            </a:extLst>
          </p:cNvPr>
          <p:cNvSpPr txBox="1"/>
          <p:nvPr/>
        </p:nvSpPr>
        <p:spPr>
          <a:xfrm>
            <a:off x="5297554" y="3616921"/>
            <a:ext cx="3788527" cy="3323987"/>
          </a:xfrm>
          <a:prstGeom prst="rect">
            <a:avLst/>
          </a:prstGeom>
          <a:solidFill>
            <a:schemeClr val="accent1"/>
          </a:solidFill>
        </p:spPr>
        <p:txBody>
          <a:bodyPr wrap="square" rtlCol="0">
            <a:spAutoFit/>
          </a:bodyPr>
          <a:lstStyle/>
          <a:p>
            <a:r>
              <a:rPr lang="en-US" sz="1400" u="sng" dirty="0">
                <a:solidFill>
                  <a:schemeClr val="bg1"/>
                </a:solidFill>
              </a:rPr>
              <a:t>EO Data</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Synthetic Aperture Radar (SAR).</a:t>
            </a:r>
          </a:p>
          <a:p>
            <a:pPr marL="285750" indent="-285750">
              <a:buFont typeface="Arial" panose="020B0604020202020204" pitchFamily="34" charset="0"/>
              <a:buChar char="•"/>
            </a:pPr>
            <a:r>
              <a:rPr lang="en-US" sz="1400" dirty="0">
                <a:solidFill>
                  <a:schemeClr val="bg1"/>
                </a:solidFill>
              </a:rPr>
              <a:t>Advance Synthetic Aperture Radar (ASAR)</a:t>
            </a:r>
          </a:p>
          <a:p>
            <a:pPr marL="285750" indent="-285750">
              <a:buFont typeface="Arial" panose="020B0604020202020204" pitchFamily="34" charset="0"/>
              <a:buChar char="•"/>
            </a:pPr>
            <a:r>
              <a:rPr lang="en-US" sz="1400" dirty="0">
                <a:solidFill>
                  <a:schemeClr val="bg1"/>
                </a:solidFill>
              </a:rPr>
              <a:t>SAR</a:t>
            </a:r>
          </a:p>
          <a:p>
            <a:pPr marL="285750" indent="-285750">
              <a:buFont typeface="Arial" panose="020B0604020202020204" pitchFamily="34" charset="0"/>
              <a:buChar char="•"/>
            </a:pPr>
            <a:r>
              <a:rPr lang="en-US" sz="1400" dirty="0">
                <a:solidFill>
                  <a:schemeClr val="bg1"/>
                </a:solidFill>
              </a:rPr>
              <a:t>MODIS.</a:t>
            </a:r>
          </a:p>
          <a:p>
            <a:pPr marL="285750" indent="-285750">
              <a:buFont typeface="Arial" panose="020B0604020202020204" pitchFamily="34" charset="0"/>
              <a:buChar char="•"/>
            </a:pPr>
            <a:r>
              <a:rPr lang="en-US" sz="1400" dirty="0">
                <a:solidFill>
                  <a:schemeClr val="bg1"/>
                </a:solidFill>
              </a:rPr>
              <a:t>DSM/DTM.</a:t>
            </a:r>
          </a:p>
          <a:p>
            <a:pPr marL="285750" indent="-285750">
              <a:buFont typeface="Arial" panose="020B0604020202020204" pitchFamily="34" charset="0"/>
              <a:buChar char="•"/>
            </a:pPr>
            <a:r>
              <a:rPr lang="en-US" sz="1400" dirty="0">
                <a:solidFill>
                  <a:schemeClr val="bg1"/>
                </a:solidFill>
              </a:rPr>
              <a:t>NDVI.</a:t>
            </a:r>
          </a:p>
          <a:p>
            <a:pPr marL="285750" indent="-285750">
              <a:buFont typeface="Arial" panose="020B0604020202020204" pitchFamily="34" charset="0"/>
              <a:buChar char="•"/>
            </a:pPr>
            <a:r>
              <a:rPr lang="en-US" sz="1400" dirty="0">
                <a:solidFill>
                  <a:schemeClr val="bg1"/>
                </a:solidFill>
              </a:rPr>
              <a:t>SDVI.</a:t>
            </a:r>
          </a:p>
          <a:p>
            <a:pPr marL="285750" indent="-285750">
              <a:buFont typeface="Arial" panose="020B0604020202020204" pitchFamily="34" charset="0"/>
              <a:buChar char="•"/>
            </a:pPr>
            <a:r>
              <a:rPr lang="en-US" sz="1400" dirty="0">
                <a:solidFill>
                  <a:schemeClr val="bg1"/>
                </a:solidFill>
              </a:rPr>
              <a:t>ASTER.</a:t>
            </a:r>
          </a:p>
          <a:p>
            <a:pPr marL="285750" indent="-285750">
              <a:buFont typeface="Arial" panose="020B0604020202020204" pitchFamily="34" charset="0"/>
              <a:buChar char="•"/>
            </a:pPr>
            <a:r>
              <a:rPr lang="en-US" sz="1400" dirty="0">
                <a:solidFill>
                  <a:schemeClr val="bg1"/>
                </a:solidFill>
              </a:rPr>
              <a:t>Aerial Imageries (High Resolution) etc.</a:t>
            </a:r>
          </a:p>
          <a:p>
            <a:endParaRPr lang="en-US" sz="1400" dirty="0">
              <a:solidFill>
                <a:schemeClr val="bg1"/>
              </a:solidFill>
            </a:endParaRPr>
          </a:p>
          <a:p>
            <a:r>
              <a:rPr lang="en-US" sz="1400" dirty="0">
                <a:solidFill>
                  <a:schemeClr val="bg1"/>
                </a:solidFill>
              </a:rPr>
              <a:t>Insitu Data: </a:t>
            </a:r>
          </a:p>
          <a:p>
            <a:pPr marL="285750" indent="-285750">
              <a:buFont typeface="Arial" panose="020B0604020202020204" pitchFamily="34" charset="0"/>
              <a:buChar char="•"/>
            </a:pPr>
            <a:r>
              <a:rPr lang="en-US" sz="1400" dirty="0">
                <a:solidFill>
                  <a:schemeClr val="bg1"/>
                </a:solidFill>
              </a:rPr>
              <a:t>Hydrological &amp; Hydraulic data.</a:t>
            </a:r>
          </a:p>
          <a:p>
            <a:pPr marL="285750" indent="-285750">
              <a:buFont typeface="Arial" panose="020B0604020202020204" pitchFamily="34" charset="0"/>
              <a:buChar char="•"/>
            </a:pPr>
            <a:r>
              <a:rPr lang="en-US" sz="1400" dirty="0">
                <a:solidFill>
                  <a:schemeClr val="bg1"/>
                </a:solidFill>
              </a:rPr>
              <a:t>LIDAR etc.</a:t>
            </a:r>
          </a:p>
          <a:p>
            <a:pPr marL="285750" indent="-285750">
              <a:buFont typeface="Arial" panose="020B0604020202020204" pitchFamily="34" charset="0"/>
              <a:buChar char="•"/>
            </a:pPr>
            <a:endParaRPr lang="en-US" sz="1400" dirty="0">
              <a:solidFill>
                <a:schemeClr val="bg1"/>
              </a:solidFill>
            </a:endParaRPr>
          </a:p>
        </p:txBody>
      </p:sp>
      <p:sp>
        <p:nvSpPr>
          <p:cNvPr id="12" name="Oval 11">
            <a:extLst>
              <a:ext uri="{FF2B5EF4-FFF2-40B4-BE49-F238E27FC236}">
                <a16:creationId xmlns:a16="http://schemas.microsoft.com/office/drawing/2014/main" id="{04D38BEF-08A6-4D9C-B68D-65D14E884DFD}"/>
              </a:ext>
            </a:extLst>
          </p:cNvPr>
          <p:cNvSpPr/>
          <p:nvPr/>
        </p:nvSpPr>
        <p:spPr>
          <a:xfrm>
            <a:off x="8408372" y="1758704"/>
            <a:ext cx="1848922" cy="1787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Biospheric</a:t>
            </a:r>
          </a:p>
          <a:p>
            <a:pPr algn="ctr"/>
            <a:r>
              <a:rPr lang="en-US" sz="1400" dirty="0"/>
              <a:t>data</a:t>
            </a:r>
          </a:p>
        </p:txBody>
      </p:sp>
      <p:sp>
        <p:nvSpPr>
          <p:cNvPr id="13" name="Oval 12">
            <a:extLst>
              <a:ext uri="{FF2B5EF4-FFF2-40B4-BE49-F238E27FC236}">
                <a16:creationId xmlns:a16="http://schemas.microsoft.com/office/drawing/2014/main" id="{6C6C6940-FB97-48D9-AB60-605E01FD0492}"/>
              </a:ext>
            </a:extLst>
          </p:cNvPr>
          <p:cNvSpPr/>
          <p:nvPr/>
        </p:nvSpPr>
        <p:spPr>
          <a:xfrm>
            <a:off x="9625499" y="970840"/>
            <a:ext cx="1848922" cy="1787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Demographic</a:t>
            </a:r>
          </a:p>
          <a:p>
            <a:pPr algn="ctr"/>
            <a:r>
              <a:rPr lang="en-US" sz="1400" dirty="0"/>
              <a:t>data</a:t>
            </a:r>
          </a:p>
        </p:txBody>
      </p:sp>
      <p:sp>
        <p:nvSpPr>
          <p:cNvPr id="14" name="Oval 13">
            <a:extLst>
              <a:ext uri="{FF2B5EF4-FFF2-40B4-BE49-F238E27FC236}">
                <a16:creationId xmlns:a16="http://schemas.microsoft.com/office/drawing/2014/main" id="{E3CAA162-B97F-4911-83F7-6CEB923B9A66}"/>
              </a:ext>
            </a:extLst>
          </p:cNvPr>
          <p:cNvSpPr/>
          <p:nvPr/>
        </p:nvSpPr>
        <p:spPr>
          <a:xfrm>
            <a:off x="10314492" y="2121059"/>
            <a:ext cx="1848922" cy="1787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Bring your own data</a:t>
            </a:r>
          </a:p>
        </p:txBody>
      </p:sp>
      <p:sp>
        <p:nvSpPr>
          <p:cNvPr id="15" name="TextBox 14">
            <a:extLst>
              <a:ext uri="{FF2B5EF4-FFF2-40B4-BE49-F238E27FC236}">
                <a16:creationId xmlns:a16="http://schemas.microsoft.com/office/drawing/2014/main" id="{74A58D30-D137-4EBE-AC75-59A7EE062112}"/>
              </a:ext>
            </a:extLst>
          </p:cNvPr>
          <p:cNvSpPr txBox="1"/>
          <p:nvPr/>
        </p:nvSpPr>
        <p:spPr>
          <a:xfrm>
            <a:off x="9153840" y="3987373"/>
            <a:ext cx="3009574" cy="2585323"/>
          </a:xfrm>
          <a:prstGeom prst="rect">
            <a:avLst/>
          </a:prstGeom>
          <a:solidFill>
            <a:schemeClr val="accent1"/>
          </a:solidFill>
        </p:spPr>
        <p:txBody>
          <a:bodyPr wrap="square" rtlCol="0">
            <a:spAutoFit/>
          </a:bodyPr>
          <a:lstStyle/>
          <a:p>
            <a:r>
              <a:rPr lang="en-US" b="1" u="sng" dirty="0">
                <a:solidFill>
                  <a:schemeClr val="bg1"/>
                </a:solidFill>
              </a:rPr>
              <a:t>Secondary Data Providers:</a:t>
            </a:r>
          </a:p>
          <a:p>
            <a:pPr marL="285750" indent="-285750">
              <a:buFont typeface="Arial" panose="020B0604020202020204" pitchFamily="34" charset="0"/>
              <a:buChar char="•"/>
            </a:pPr>
            <a:r>
              <a:rPr lang="en-US" dirty="0">
                <a:solidFill>
                  <a:schemeClr val="bg1"/>
                </a:solidFill>
              </a:rPr>
              <a:t>CNES</a:t>
            </a:r>
          </a:p>
          <a:p>
            <a:pPr marL="285750" indent="-285750">
              <a:buFont typeface="Arial" panose="020B0604020202020204" pitchFamily="34" charset="0"/>
              <a:buChar char="•"/>
            </a:pPr>
            <a:r>
              <a:rPr lang="en-US" dirty="0">
                <a:solidFill>
                  <a:schemeClr val="bg1"/>
                </a:solidFill>
              </a:rPr>
              <a:t>ESA</a:t>
            </a:r>
          </a:p>
          <a:p>
            <a:pPr marL="285750" indent="-285750">
              <a:buFont typeface="Arial" panose="020B0604020202020204" pitchFamily="34" charset="0"/>
              <a:buChar char="•"/>
            </a:pPr>
            <a:r>
              <a:rPr lang="en-US" dirty="0">
                <a:solidFill>
                  <a:schemeClr val="bg1"/>
                </a:solidFill>
              </a:rPr>
              <a:t>NASA</a:t>
            </a:r>
          </a:p>
          <a:p>
            <a:pPr marL="285750" indent="-285750">
              <a:buFont typeface="Arial" panose="020B0604020202020204" pitchFamily="34" charset="0"/>
              <a:buChar char="•"/>
            </a:pPr>
            <a:r>
              <a:rPr lang="en-US" dirty="0">
                <a:solidFill>
                  <a:schemeClr val="bg1"/>
                </a:solidFill>
              </a:rPr>
              <a:t>Airbus</a:t>
            </a:r>
          </a:p>
          <a:p>
            <a:pPr marL="285750" indent="-285750">
              <a:buFont typeface="Arial" panose="020B0604020202020204" pitchFamily="34" charset="0"/>
              <a:buChar char="•"/>
            </a:pPr>
            <a:r>
              <a:rPr lang="en-US" dirty="0">
                <a:solidFill>
                  <a:schemeClr val="bg1"/>
                </a:solidFill>
              </a:rPr>
              <a:t>GRID3.</a:t>
            </a:r>
          </a:p>
          <a:p>
            <a:pPr marL="285750" indent="-285750">
              <a:buFont typeface="Arial" panose="020B0604020202020204" pitchFamily="34" charset="0"/>
              <a:buChar char="•"/>
            </a:pPr>
            <a:r>
              <a:rPr lang="en-US" dirty="0">
                <a:solidFill>
                  <a:schemeClr val="bg1"/>
                </a:solidFill>
              </a:rPr>
              <a:t>NBS.</a:t>
            </a:r>
          </a:p>
          <a:p>
            <a:pPr marL="285750" indent="-285750">
              <a:buFont typeface="Arial" panose="020B0604020202020204" pitchFamily="34" charset="0"/>
              <a:buChar char="•"/>
            </a:pPr>
            <a:r>
              <a:rPr lang="en-US" dirty="0">
                <a:solidFill>
                  <a:schemeClr val="bg1"/>
                </a:solidFill>
              </a:rPr>
              <a:t>Planet.</a:t>
            </a:r>
          </a:p>
          <a:p>
            <a:pPr marL="285750" indent="-285750">
              <a:buFont typeface="Arial" panose="020B0604020202020204" pitchFamily="34" charset="0"/>
              <a:buChar char="•"/>
            </a:pPr>
            <a:r>
              <a:rPr lang="en-US" dirty="0">
                <a:solidFill>
                  <a:schemeClr val="bg1"/>
                </a:solidFill>
              </a:rPr>
              <a:t>Direct Relief</a:t>
            </a:r>
          </a:p>
        </p:txBody>
      </p:sp>
      <p:pic>
        <p:nvPicPr>
          <p:cNvPr id="10" name="Picture 9">
            <a:extLst>
              <a:ext uri="{FF2B5EF4-FFF2-40B4-BE49-F238E27FC236}">
                <a16:creationId xmlns:a16="http://schemas.microsoft.com/office/drawing/2014/main" id="{C1AB926C-707E-4736-B57C-321CA6E97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5807" y="6126769"/>
            <a:ext cx="1343071" cy="690332"/>
          </a:xfrm>
          <a:prstGeom prst="rect">
            <a:avLst/>
          </a:prstGeom>
        </p:spPr>
      </p:pic>
      <p:pic>
        <p:nvPicPr>
          <p:cNvPr id="20" name="Picture 19">
            <a:extLst>
              <a:ext uri="{FF2B5EF4-FFF2-40B4-BE49-F238E27FC236}">
                <a16:creationId xmlns:a16="http://schemas.microsoft.com/office/drawing/2014/main" id="{662B6111-938B-4393-B4CE-ECEAA659AB1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890437" y="5439447"/>
            <a:ext cx="1167968" cy="619278"/>
          </a:xfrm>
          <a:prstGeom prst="rect">
            <a:avLst/>
          </a:prstGeom>
        </p:spPr>
      </p:pic>
    </p:spTree>
    <p:extLst>
      <p:ext uri="{BB962C8B-B14F-4D97-AF65-F5344CB8AC3E}">
        <p14:creationId xmlns:p14="http://schemas.microsoft.com/office/powerpoint/2010/main" val="2983745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36"/>
            <a:ext cx="12192000" cy="6867936"/>
          </a:xfrm>
          <a:prstGeom prst="rect">
            <a:avLst/>
          </a:prstGeom>
        </p:spPr>
      </p:pic>
      <p:sp>
        <p:nvSpPr>
          <p:cNvPr id="2" name="Rectangle 1">
            <a:extLst>
              <a:ext uri="{FF2B5EF4-FFF2-40B4-BE49-F238E27FC236}">
                <a16:creationId xmlns:a16="http://schemas.microsoft.com/office/drawing/2014/main" id="{9EA271BB-1A0D-496D-A065-1278B1D76A7B}"/>
              </a:ext>
            </a:extLst>
          </p:cNvPr>
          <p:cNvSpPr/>
          <p:nvPr/>
        </p:nvSpPr>
        <p:spPr>
          <a:xfrm>
            <a:off x="0" y="4995080"/>
            <a:ext cx="2497540" cy="1862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4" name="Picture 3">
            <a:extLst>
              <a:ext uri="{FF2B5EF4-FFF2-40B4-BE49-F238E27FC236}">
                <a16:creationId xmlns:a16="http://schemas.microsoft.com/office/drawing/2014/main" id="{32E23AF8-0B7F-4649-B4FF-8759EAABB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140" y="5798705"/>
            <a:ext cx="1992536" cy="1024154"/>
          </a:xfrm>
          <a:prstGeom prst="rect">
            <a:avLst/>
          </a:prstGeom>
        </p:spPr>
      </p:pic>
      <p:pic>
        <p:nvPicPr>
          <p:cNvPr id="15" name="Picture 14">
            <a:extLst>
              <a:ext uri="{FF2B5EF4-FFF2-40B4-BE49-F238E27FC236}">
                <a16:creationId xmlns:a16="http://schemas.microsoft.com/office/drawing/2014/main" id="{470D3140-9A5F-4B44-8F9A-CDF975DB5A7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10708" y="5349465"/>
            <a:ext cx="1167968" cy="619278"/>
          </a:xfrm>
          <a:prstGeom prst="rect">
            <a:avLst/>
          </a:prstGeom>
        </p:spPr>
      </p:pic>
    </p:spTree>
    <p:extLst>
      <p:ext uri="{BB962C8B-B14F-4D97-AF65-F5344CB8AC3E}">
        <p14:creationId xmlns:p14="http://schemas.microsoft.com/office/powerpoint/2010/main" val="262416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C0F66F7-35BB-48E4-A393-C9BA66FDB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1998" cy="6857998"/>
          </a:xfrm>
          <a:prstGeom prst="rect">
            <a:avLst/>
          </a:prstGeom>
        </p:spPr>
      </p:pic>
      <p:sp>
        <p:nvSpPr>
          <p:cNvPr id="11" name="TextBox 10">
            <a:extLst>
              <a:ext uri="{FF2B5EF4-FFF2-40B4-BE49-F238E27FC236}">
                <a16:creationId xmlns:a16="http://schemas.microsoft.com/office/drawing/2014/main" id="{C9F8559A-84A2-4B79-9AF5-17BA13809167}"/>
              </a:ext>
            </a:extLst>
          </p:cNvPr>
          <p:cNvSpPr txBox="1"/>
          <p:nvPr/>
        </p:nvSpPr>
        <p:spPr>
          <a:xfrm>
            <a:off x="2648151" y="374475"/>
            <a:ext cx="5865191" cy="646331"/>
          </a:xfrm>
          <a:prstGeom prst="rect">
            <a:avLst/>
          </a:prstGeom>
          <a:noFill/>
        </p:spPr>
        <p:txBody>
          <a:bodyPr wrap="square" rtlCol="0">
            <a:spAutoFit/>
          </a:bodyPr>
          <a:lstStyle/>
          <a:p>
            <a:pPr algn="ctr"/>
            <a:r>
              <a:rPr lang="en-US" sz="3600" dirty="0">
                <a:solidFill>
                  <a:schemeClr val="bg1"/>
                </a:solidFill>
              </a:rPr>
              <a:t>Multi-Channel Dissemination</a:t>
            </a:r>
          </a:p>
        </p:txBody>
      </p:sp>
      <p:sp>
        <p:nvSpPr>
          <p:cNvPr id="17" name="TextBox 16">
            <a:extLst>
              <a:ext uri="{FF2B5EF4-FFF2-40B4-BE49-F238E27FC236}">
                <a16:creationId xmlns:a16="http://schemas.microsoft.com/office/drawing/2014/main" id="{3A332DC0-6B83-4A88-99E7-B4698BCC9B14}"/>
              </a:ext>
            </a:extLst>
          </p:cNvPr>
          <p:cNvSpPr txBox="1"/>
          <p:nvPr/>
        </p:nvSpPr>
        <p:spPr>
          <a:xfrm>
            <a:off x="2972836" y="1020806"/>
            <a:ext cx="5215820" cy="5693866"/>
          </a:xfrm>
          <a:prstGeom prst="rect">
            <a:avLst/>
          </a:prstGeom>
          <a:solidFill>
            <a:schemeClr val="accent1"/>
          </a:solidFill>
        </p:spPr>
        <p:txBody>
          <a:bodyPr wrap="square" rtlCol="0">
            <a:spAutoFit/>
          </a:bodyPr>
          <a:lstStyle/>
          <a:p>
            <a:pPr marL="285750" indent="-285750">
              <a:buFont typeface="Arial" panose="020B0604020202020204" pitchFamily="34" charset="0"/>
              <a:buChar char="•"/>
            </a:pPr>
            <a:r>
              <a:rPr lang="en-US" sz="2800" dirty="0">
                <a:solidFill>
                  <a:schemeClr val="bg1"/>
                </a:solidFill>
              </a:rPr>
              <a:t>FLOEWS-On-Premises.</a:t>
            </a:r>
          </a:p>
          <a:p>
            <a:pPr marL="285750" indent="-285750">
              <a:buFont typeface="Arial" panose="020B0604020202020204" pitchFamily="34" charset="0"/>
              <a:buChar char="•"/>
            </a:pPr>
            <a:r>
              <a:rPr lang="en-US" sz="2800" dirty="0">
                <a:solidFill>
                  <a:schemeClr val="bg1"/>
                </a:solidFill>
              </a:rPr>
              <a:t>Cloud-based FLOEWS-AS-A-Service.</a:t>
            </a:r>
          </a:p>
          <a:p>
            <a:pPr marL="285750" indent="-285750">
              <a:buFont typeface="Arial" panose="020B0604020202020204" pitchFamily="34" charset="0"/>
              <a:buChar char="•"/>
            </a:pPr>
            <a:r>
              <a:rPr lang="en-US" sz="2800" dirty="0">
                <a:solidFill>
                  <a:schemeClr val="bg1"/>
                </a:solidFill>
              </a:rPr>
              <a:t>Open/Access data Services.</a:t>
            </a:r>
          </a:p>
          <a:p>
            <a:pPr marL="285750" indent="-285750">
              <a:buFont typeface="Arial" panose="020B0604020202020204" pitchFamily="34" charset="0"/>
              <a:buChar char="•"/>
            </a:pPr>
            <a:r>
              <a:rPr lang="en-US" sz="2800" dirty="0">
                <a:solidFill>
                  <a:schemeClr val="bg1"/>
                </a:solidFill>
              </a:rPr>
              <a:t>API.</a:t>
            </a:r>
          </a:p>
          <a:p>
            <a:pPr marL="285750" indent="-285750">
              <a:buFont typeface="Arial" panose="020B0604020202020204" pitchFamily="34" charset="0"/>
              <a:buChar char="•"/>
            </a:pPr>
            <a:r>
              <a:rPr lang="en-US" sz="2800" dirty="0">
                <a:solidFill>
                  <a:schemeClr val="bg1"/>
                </a:solidFill>
              </a:rPr>
              <a:t>Web/Mobile applications.</a:t>
            </a:r>
          </a:p>
          <a:p>
            <a:pPr marL="285750" indent="-285750">
              <a:buFont typeface="Arial" panose="020B0604020202020204" pitchFamily="34" charset="0"/>
              <a:buChar char="•"/>
            </a:pPr>
            <a:r>
              <a:rPr lang="en-US" sz="2800" dirty="0">
                <a:solidFill>
                  <a:schemeClr val="bg1"/>
                </a:solidFill>
              </a:rPr>
              <a:t>Social Media.</a:t>
            </a:r>
          </a:p>
          <a:p>
            <a:pPr marL="285750" indent="-285750">
              <a:buFont typeface="Arial" panose="020B0604020202020204" pitchFamily="34" charset="0"/>
              <a:buChar char="•"/>
            </a:pPr>
            <a:r>
              <a:rPr lang="en-US" sz="2800" dirty="0">
                <a:solidFill>
                  <a:schemeClr val="bg1"/>
                </a:solidFill>
              </a:rPr>
              <a:t>SMS/USSD/IVR/Chatbot.</a:t>
            </a:r>
          </a:p>
          <a:p>
            <a:pPr marL="285750" indent="-285750">
              <a:buFont typeface="Arial" panose="020B0604020202020204" pitchFamily="34" charset="0"/>
              <a:buChar char="•"/>
            </a:pPr>
            <a:r>
              <a:rPr lang="en-US" sz="2800" dirty="0">
                <a:solidFill>
                  <a:schemeClr val="bg1"/>
                </a:solidFill>
              </a:rPr>
              <a:t>Print media.</a:t>
            </a:r>
          </a:p>
          <a:p>
            <a:pPr marL="285750" indent="-285750">
              <a:buFont typeface="Arial" panose="020B0604020202020204" pitchFamily="34" charset="0"/>
              <a:buChar char="•"/>
            </a:pPr>
            <a:r>
              <a:rPr lang="en-US" sz="2800" dirty="0">
                <a:solidFill>
                  <a:schemeClr val="bg1"/>
                </a:solidFill>
              </a:rPr>
              <a:t>Peer-to-Peer.</a:t>
            </a:r>
          </a:p>
          <a:p>
            <a:pPr marL="285750" indent="-285750">
              <a:buFont typeface="Arial" panose="020B0604020202020204" pitchFamily="34" charset="0"/>
              <a:buChar char="•"/>
            </a:pPr>
            <a:r>
              <a:rPr lang="en-US" sz="2800" dirty="0">
                <a:solidFill>
                  <a:schemeClr val="bg1"/>
                </a:solidFill>
              </a:rPr>
              <a:t>IoT Based Mesh Network.</a:t>
            </a:r>
          </a:p>
          <a:p>
            <a:pPr marL="285750" indent="-285750">
              <a:buFont typeface="Arial" panose="020B0604020202020204" pitchFamily="34" charset="0"/>
              <a:buChar char="•"/>
            </a:pPr>
            <a:r>
              <a:rPr lang="en-US" sz="2800" dirty="0">
                <a:solidFill>
                  <a:schemeClr val="bg1"/>
                </a:solidFill>
              </a:rPr>
              <a:t>Cell Tower Broadcast</a:t>
            </a:r>
          </a:p>
          <a:p>
            <a:pPr marL="285750" indent="-285750">
              <a:buFont typeface="Arial" panose="020B0604020202020204" pitchFamily="34" charset="0"/>
              <a:buChar char="•"/>
            </a:pPr>
            <a:r>
              <a:rPr lang="en-US" sz="2800" dirty="0">
                <a:solidFill>
                  <a:schemeClr val="bg1"/>
                </a:solidFill>
              </a:rPr>
              <a:t>By Geography</a:t>
            </a:r>
          </a:p>
        </p:txBody>
      </p:sp>
      <p:pic>
        <p:nvPicPr>
          <p:cNvPr id="2" name="Picture 1">
            <a:extLst>
              <a:ext uri="{FF2B5EF4-FFF2-40B4-BE49-F238E27FC236}">
                <a16:creationId xmlns:a16="http://schemas.microsoft.com/office/drawing/2014/main" id="{09099246-EFDA-4C57-A2E2-69A2A61CA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464" y="5675875"/>
            <a:ext cx="1992536" cy="1024154"/>
          </a:xfrm>
          <a:prstGeom prst="rect">
            <a:avLst/>
          </a:prstGeom>
        </p:spPr>
      </p:pic>
      <p:pic>
        <p:nvPicPr>
          <p:cNvPr id="9" name="Picture 8">
            <a:extLst>
              <a:ext uri="{FF2B5EF4-FFF2-40B4-BE49-F238E27FC236}">
                <a16:creationId xmlns:a16="http://schemas.microsoft.com/office/drawing/2014/main" id="{BCCE364C-3EFB-4BEE-9189-590DEA43F6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89256" y="6100591"/>
            <a:ext cx="1167968" cy="619278"/>
          </a:xfrm>
          <a:prstGeom prst="rect">
            <a:avLst/>
          </a:prstGeom>
        </p:spPr>
      </p:pic>
    </p:spTree>
    <p:extLst>
      <p:ext uri="{BB962C8B-B14F-4D97-AF65-F5344CB8AC3E}">
        <p14:creationId xmlns:p14="http://schemas.microsoft.com/office/powerpoint/2010/main" val="171995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83426"/>
          </a:xfrm>
          <a:prstGeom prst="rect">
            <a:avLst/>
          </a:prstGeom>
        </p:spPr>
      </p:pic>
      <p:sp>
        <p:nvSpPr>
          <p:cNvPr id="9" name="Rectangle 8"/>
          <p:cNvSpPr/>
          <p:nvPr/>
        </p:nvSpPr>
        <p:spPr>
          <a:xfrm>
            <a:off x="95534" y="3139670"/>
            <a:ext cx="11996382" cy="3718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p:cNvSpPr/>
          <p:nvPr/>
        </p:nvSpPr>
        <p:spPr>
          <a:xfrm>
            <a:off x="9223156" y="1441422"/>
            <a:ext cx="1337070" cy="12896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Enterprise</a:t>
            </a:r>
          </a:p>
        </p:txBody>
      </p:sp>
      <p:sp>
        <p:nvSpPr>
          <p:cNvPr id="10" name="Oval 9"/>
          <p:cNvSpPr/>
          <p:nvPr/>
        </p:nvSpPr>
        <p:spPr>
          <a:xfrm>
            <a:off x="8070482" y="482299"/>
            <a:ext cx="1596249" cy="1586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Government</a:t>
            </a:r>
          </a:p>
        </p:txBody>
      </p:sp>
      <p:sp>
        <p:nvSpPr>
          <p:cNvPr id="11" name="Oval 10"/>
          <p:cNvSpPr/>
          <p:nvPr/>
        </p:nvSpPr>
        <p:spPr>
          <a:xfrm>
            <a:off x="7330443" y="1402680"/>
            <a:ext cx="2092037" cy="2030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Millennials</a:t>
            </a:r>
          </a:p>
        </p:txBody>
      </p:sp>
      <p:sp>
        <p:nvSpPr>
          <p:cNvPr id="3" name="TextBox 2"/>
          <p:cNvSpPr txBox="1"/>
          <p:nvPr/>
        </p:nvSpPr>
        <p:spPr>
          <a:xfrm>
            <a:off x="3178183" y="2705493"/>
            <a:ext cx="6175034" cy="584775"/>
          </a:xfrm>
          <a:prstGeom prst="rect">
            <a:avLst/>
          </a:prstGeom>
          <a:noFill/>
        </p:spPr>
        <p:txBody>
          <a:bodyPr wrap="square" rtlCol="0">
            <a:spAutoFit/>
          </a:bodyPr>
          <a:lstStyle/>
          <a:p>
            <a:pPr algn="ctr"/>
            <a:r>
              <a:rPr lang="en-US" sz="3200" dirty="0">
                <a:solidFill>
                  <a:schemeClr val="bg1"/>
                </a:solidFill>
              </a:rPr>
              <a:t>Customers Segment/Beneficiaries</a:t>
            </a:r>
          </a:p>
        </p:txBody>
      </p:sp>
      <p:sp>
        <p:nvSpPr>
          <p:cNvPr id="12" name="Oval 11">
            <a:extLst>
              <a:ext uri="{FF2B5EF4-FFF2-40B4-BE49-F238E27FC236}">
                <a16:creationId xmlns:a16="http://schemas.microsoft.com/office/drawing/2014/main" id="{AC074896-317F-42EE-A831-097C3B61EA23}"/>
              </a:ext>
            </a:extLst>
          </p:cNvPr>
          <p:cNvSpPr/>
          <p:nvPr/>
        </p:nvSpPr>
        <p:spPr>
          <a:xfrm>
            <a:off x="7022223" y="513178"/>
            <a:ext cx="1337070" cy="12896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Research &amp; Academia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77" y="-114689"/>
            <a:ext cx="4290000" cy="3516913"/>
          </a:xfrm>
          <a:prstGeom prst="rect">
            <a:avLst/>
          </a:prstGeom>
        </p:spPr>
      </p:pic>
      <p:pic>
        <p:nvPicPr>
          <p:cNvPr id="4" name="Picture 3">
            <a:extLst>
              <a:ext uri="{FF2B5EF4-FFF2-40B4-BE49-F238E27FC236}">
                <a16:creationId xmlns:a16="http://schemas.microsoft.com/office/drawing/2014/main" id="{9D9F5ABD-6685-4B6A-9CB0-07750E4D9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0339" y="5799325"/>
            <a:ext cx="1992536" cy="1024154"/>
          </a:xfrm>
          <a:prstGeom prst="rect">
            <a:avLst/>
          </a:prstGeom>
        </p:spPr>
      </p:pic>
      <p:sp>
        <p:nvSpPr>
          <p:cNvPr id="7" name="TextBox 6"/>
          <p:cNvSpPr txBox="1"/>
          <p:nvPr/>
        </p:nvSpPr>
        <p:spPr>
          <a:xfrm>
            <a:off x="95534" y="3242617"/>
            <a:ext cx="10234722" cy="3635547"/>
          </a:xfrm>
          <a:prstGeom prst="rect">
            <a:avLst/>
          </a:prstGeom>
          <a:noFill/>
        </p:spPr>
        <p:txBody>
          <a:bodyPr wrap="square" rtlCol="0">
            <a:spAutoFit/>
          </a:bodyPr>
          <a:lstStyle/>
          <a:p>
            <a:pPr marL="342900" lvl="0" indent="-342900" algn="just" rtl="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Governmental Ministries &amp; Agencies: LGA, NEMA, SEMA, Ministry of Environment, Water Resources, Agriculture, Inland waterways, UBRBDA, NIHSA.</a:t>
            </a:r>
            <a:endParaRPr lang="en-NG"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NGO &amp; Humanitarian Organizations: World Bank, UN, UNOOSA, UN-SPIDER, GFDRR, UNISDR, WHO, UNOCHOA, UNDP, Direct Relief etc.</a:t>
            </a:r>
            <a:endParaRPr lang="en-NG"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Enterprises/Business: Oil &amp; Gas industry, Telco’s, Insurance Insurers, Urban &amp; Regional Planners, Real Estate &amp; Estate Developers, logistic &amp; Supply Chain managers, Risk &amp; assets assessor &amp; analyst, Engineering &amp; construction, Surveying &amp; Geo-Informatics, large-scale commercial farmers etc.</a:t>
            </a:r>
            <a:endParaRPr lang="en-NG"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Research &amp; Academia Education. </a:t>
            </a:r>
            <a:endParaRPr lang="en-NG"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Software Developers and ICT industry.</a:t>
            </a:r>
            <a:endParaRPr lang="en-NG"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Millennials &amp; Digital Age.</a:t>
            </a:r>
            <a:endParaRPr lang="en-NG"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Last Mile Users: Subsistence farmers, low class urban, rural farmstead, isolated hamlet inhabitants, the marginalized such as: women, children, disabled &amp; aged.</a:t>
            </a:r>
            <a:endParaRPr lang="en-NG"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72CD8E4B-F341-4243-B1CE-4CFEEA1077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842623" y="5145527"/>
            <a:ext cx="1167968" cy="619278"/>
          </a:xfrm>
          <a:prstGeom prst="rect">
            <a:avLst/>
          </a:prstGeom>
        </p:spPr>
      </p:pic>
    </p:spTree>
    <p:extLst>
      <p:ext uri="{BB962C8B-B14F-4D97-AF65-F5344CB8AC3E}">
        <p14:creationId xmlns:p14="http://schemas.microsoft.com/office/powerpoint/2010/main" val="1966746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E8748FB-C8F1-4ABD-8027-7C4BE2D9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Oval 14">
            <a:extLst>
              <a:ext uri="{FF2B5EF4-FFF2-40B4-BE49-F238E27FC236}">
                <a16:creationId xmlns:a16="http://schemas.microsoft.com/office/drawing/2014/main" id="{360C5FA9-AC1B-43CF-B753-6EB397E4B850}"/>
              </a:ext>
            </a:extLst>
          </p:cNvPr>
          <p:cNvSpPr/>
          <p:nvPr/>
        </p:nvSpPr>
        <p:spPr>
          <a:xfrm>
            <a:off x="3498574" y="781878"/>
            <a:ext cx="5724939" cy="5936974"/>
          </a:xfrm>
          <a:prstGeom prst="ellipse">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20" name="Oval 19">
            <a:extLst>
              <a:ext uri="{FF2B5EF4-FFF2-40B4-BE49-F238E27FC236}">
                <a16:creationId xmlns:a16="http://schemas.microsoft.com/office/drawing/2014/main" id="{3AF72291-DF72-40E9-A094-4D1EFA4EA2A1}"/>
              </a:ext>
            </a:extLst>
          </p:cNvPr>
          <p:cNvSpPr/>
          <p:nvPr/>
        </p:nvSpPr>
        <p:spPr>
          <a:xfrm>
            <a:off x="3978965" y="2027583"/>
            <a:ext cx="4634949" cy="4691269"/>
          </a:xfrm>
          <a:prstGeom prst="ellipse">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1" name="Oval 20">
            <a:extLst>
              <a:ext uri="{FF2B5EF4-FFF2-40B4-BE49-F238E27FC236}">
                <a16:creationId xmlns:a16="http://schemas.microsoft.com/office/drawing/2014/main" id="{A5697CF5-6DB4-4244-A10D-138C3CE9FF1E}"/>
              </a:ext>
            </a:extLst>
          </p:cNvPr>
          <p:cNvSpPr/>
          <p:nvPr/>
        </p:nvSpPr>
        <p:spPr>
          <a:xfrm>
            <a:off x="5094632" y="4247322"/>
            <a:ext cx="2532822" cy="2471530"/>
          </a:xfrm>
          <a:prstGeom prst="ellipse">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2" name="TextBox 21">
            <a:extLst>
              <a:ext uri="{FF2B5EF4-FFF2-40B4-BE49-F238E27FC236}">
                <a16:creationId xmlns:a16="http://schemas.microsoft.com/office/drawing/2014/main" id="{34B98432-73CB-4F6B-8D01-FDA57B181635}"/>
              </a:ext>
            </a:extLst>
          </p:cNvPr>
          <p:cNvSpPr txBox="1"/>
          <p:nvPr/>
        </p:nvSpPr>
        <p:spPr>
          <a:xfrm>
            <a:off x="4675613" y="1344257"/>
            <a:ext cx="3446841" cy="584775"/>
          </a:xfrm>
          <a:prstGeom prst="rect">
            <a:avLst/>
          </a:prstGeom>
          <a:noFill/>
        </p:spPr>
        <p:txBody>
          <a:bodyPr wrap="none" rtlCol="0">
            <a:spAutoFit/>
          </a:bodyPr>
          <a:lstStyle/>
          <a:p>
            <a:r>
              <a:rPr lang="en-US" sz="1600" b="1" dirty="0"/>
              <a:t>TARGET ADDRESSABLE MARKET (TAM)</a:t>
            </a:r>
          </a:p>
          <a:p>
            <a:pPr algn="ctr"/>
            <a:r>
              <a:rPr lang="en-US" sz="1600" b="1" dirty="0"/>
              <a:t>1.9 Billion Vulnerable People Globally</a:t>
            </a:r>
          </a:p>
        </p:txBody>
      </p:sp>
      <p:sp>
        <p:nvSpPr>
          <p:cNvPr id="23" name="TextBox 22">
            <a:extLst>
              <a:ext uri="{FF2B5EF4-FFF2-40B4-BE49-F238E27FC236}">
                <a16:creationId xmlns:a16="http://schemas.microsoft.com/office/drawing/2014/main" id="{E26D46A3-AD38-466D-BA80-A41A7E40629C}"/>
              </a:ext>
            </a:extLst>
          </p:cNvPr>
          <p:cNvSpPr txBox="1"/>
          <p:nvPr/>
        </p:nvSpPr>
        <p:spPr>
          <a:xfrm>
            <a:off x="4406020" y="3385092"/>
            <a:ext cx="3910045" cy="584775"/>
          </a:xfrm>
          <a:prstGeom prst="rect">
            <a:avLst/>
          </a:prstGeom>
          <a:noFill/>
        </p:spPr>
        <p:txBody>
          <a:bodyPr wrap="none" rtlCol="0">
            <a:spAutoFit/>
          </a:bodyPr>
          <a:lstStyle/>
          <a:p>
            <a:r>
              <a:rPr lang="en-US" sz="1600" b="1" dirty="0">
                <a:solidFill>
                  <a:schemeClr val="bg1"/>
                </a:solidFill>
              </a:rPr>
              <a:t>SERVICEABLE ADDRESSABLE MARKET (SAM)</a:t>
            </a:r>
          </a:p>
          <a:p>
            <a:pPr algn="ctr"/>
            <a:r>
              <a:rPr lang="en-US" sz="1600" b="1" dirty="0">
                <a:solidFill>
                  <a:schemeClr val="bg1"/>
                </a:solidFill>
              </a:rPr>
              <a:t>121 Million Nigerians</a:t>
            </a:r>
          </a:p>
        </p:txBody>
      </p:sp>
      <p:sp>
        <p:nvSpPr>
          <p:cNvPr id="24" name="TextBox 23">
            <a:extLst>
              <a:ext uri="{FF2B5EF4-FFF2-40B4-BE49-F238E27FC236}">
                <a16:creationId xmlns:a16="http://schemas.microsoft.com/office/drawing/2014/main" id="{DA1DDEF3-0CD9-4441-A662-F27976847C1D}"/>
              </a:ext>
            </a:extLst>
          </p:cNvPr>
          <p:cNvSpPr txBox="1"/>
          <p:nvPr/>
        </p:nvSpPr>
        <p:spPr>
          <a:xfrm>
            <a:off x="5094632" y="5387008"/>
            <a:ext cx="2648482" cy="430887"/>
          </a:xfrm>
          <a:prstGeom prst="rect">
            <a:avLst/>
          </a:prstGeom>
          <a:noFill/>
        </p:spPr>
        <p:txBody>
          <a:bodyPr wrap="none" rtlCol="0">
            <a:spAutoFit/>
          </a:bodyPr>
          <a:lstStyle/>
          <a:p>
            <a:r>
              <a:rPr lang="en-US" sz="1100" b="1" dirty="0"/>
              <a:t>SERVICEABLE OBJECTABLE MARKET (SAM)</a:t>
            </a:r>
          </a:p>
          <a:p>
            <a:pPr algn="ctr"/>
            <a:r>
              <a:rPr lang="en-US" sz="1100" b="1" dirty="0"/>
              <a:t>17 Million</a:t>
            </a:r>
          </a:p>
        </p:txBody>
      </p:sp>
      <p:sp>
        <p:nvSpPr>
          <p:cNvPr id="25" name="TextBox 24">
            <a:extLst>
              <a:ext uri="{FF2B5EF4-FFF2-40B4-BE49-F238E27FC236}">
                <a16:creationId xmlns:a16="http://schemas.microsoft.com/office/drawing/2014/main" id="{7A04117D-ADA4-4E0A-AA9E-509A5CC263FD}"/>
              </a:ext>
            </a:extLst>
          </p:cNvPr>
          <p:cNvSpPr txBox="1"/>
          <p:nvPr/>
        </p:nvSpPr>
        <p:spPr>
          <a:xfrm>
            <a:off x="1556804" y="67774"/>
            <a:ext cx="1835759" cy="646331"/>
          </a:xfrm>
          <a:prstGeom prst="rect">
            <a:avLst/>
          </a:prstGeom>
          <a:noFill/>
        </p:spPr>
        <p:txBody>
          <a:bodyPr wrap="none" rtlCol="0">
            <a:spAutoFit/>
          </a:bodyPr>
          <a:lstStyle/>
          <a:p>
            <a:r>
              <a:rPr lang="en-US" sz="3600" b="1" dirty="0">
                <a:solidFill>
                  <a:schemeClr val="bg1"/>
                </a:solidFill>
              </a:rPr>
              <a:t>MARKET</a:t>
            </a:r>
          </a:p>
        </p:txBody>
      </p:sp>
      <p:sp>
        <p:nvSpPr>
          <p:cNvPr id="26" name="Oval 25">
            <a:extLst>
              <a:ext uri="{FF2B5EF4-FFF2-40B4-BE49-F238E27FC236}">
                <a16:creationId xmlns:a16="http://schemas.microsoft.com/office/drawing/2014/main" id="{37D16F0B-79C4-4BB0-929C-00A7506E801A}"/>
              </a:ext>
            </a:extLst>
          </p:cNvPr>
          <p:cNvSpPr/>
          <p:nvPr/>
        </p:nvSpPr>
        <p:spPr>
          <a:xfrm>
            <a:off x="0" y="3034748"/>
            <a:ext cx="3645175" cy="3684104"/>
          </a:xfrm>
          <a:prstGeom prst="ellipse">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7" name="TextBox 26">
            <a:extLst>
              <a:ext uri="{FF2B5EF4-FFF2-40B4-BE49-F238E27FC236}">
                <a16:creationId xmlns:a16="http://schemas.microsoft.com/office/drawing/2014/main" id="{A658B4D0-7425-4095-B526-C4D7B3725B69}"/>
              </a:ext>
            </a:extLst>
          </p:cNvPr>
          <p:cNvSpPr txBox="1"/>
          <p:nvPr/>
        </p:nvSpPr>
        <p:spPr>
          <a:xfrm>
            <a:off x="775239" y="3441076"/>
            <a:ext cx="1948097" cy="307777"/>
          </a:xfrm>
          <a:prstGeom prst="rect">
            <a:avLst/>
          </a:prstGeom>
          <a:noFill/>
        </p:spPr>
        <p:txBody>
          <a:bodyPr wrap="none" rtlCol="0">
            <a:spAutoFit/>
          </a:bodyPr>
          <a:lstStyle/>
          <a:p>
            <a:r>
              <a:rPr lang="en-US" sz="1400" b="1" u="sng" dirty="0"/>
              <a:t>MARKET COMPETITORS</a:t>
            </a:r>
          </a:p>
        </p:txBody>
      </p:sp>
      <p:sp>
        <p:nvSpPr>
          <p:cNvPr id="28" name="TextBox 27">
            <a:extLst>
              <a:ext uri="{FF2B5EF4-FFF2-40B4-BE49-F238E27FC236}">
                <a16:creationId xmlns:a16="http://schemas.microsoft.com/office/drawing/2014/main" id="{AB753323-57FC-4648-BDBC-114FEE3F4CF3}"/>
              </a:ext>
            </a:extLst>
          </p:cNvPr>
          <p:cNvSpPr txBox="1"/>
          <p:nvPr/>
        </p:nvSpPr>
        <p:spPr>
          <a:xfrm>
            <a:off x="458946" y="3949570"/>
            <a:ext cx="2997552" cy="1569660"/>
          </a:xfrm>
          <a:prstGeom prst="rect">
            <a:avLst/>
          </a:prstGeom>
          <a:noFill/>
        </p:spPr>
        <p:txBody>
          <a:bodyPr wrap="none" rtlCol="0">
            <a:spAutoFit/>
          </a:bodyPr>
          <a:lstStyle/>
          <a:p>
            <a:r>
              <a:rPr lang="en-US" sz="1200" b="1" dirty="0"/>
              <a:t>Non of any companies nor startups  local or </a:t>
            </a:r>
          </a:p>
          <a:p>
            <a:r>
              <a:rPr lang="en-US" sz="1200" b="1" dirty="0"/>
              <a:t>globally are solving the same problem and </a:t>
            </a:r>
          </a:p>
          <a:p>
            <a:r>
              <a:rPr lang="en-US" sz="1200" b="1" dirty="0"/>
              <a:t>providing similar solution as FLOEWS. </a:t>
            </a:r>
          </a:p>
          <a:p>
            <a:r>
              <a:rPr lang="en-US" sz="1200" b="1" dirty="0"/>
              <a:t>The competitors Involves:</a:t>
            </a:r>
          </a:p>
          <a:p>
            <a:endParaRPr lang="en-US" sz="1200" b="1" dirty="0"/>
          </a:p>
          <a:p>
            <a:pPr marL="171450" indent="-171450">
              <a:buFont typeface="Arial" panose="020B0604020202020204" pitchFamily="34" charset="0"/>
              <a:buChar char="•"/>
            </a:pPr>
            <a:r>
              <a:rPr lang="en-US" sz="1200" b="1" dirty="0"/>
              <a:t>Deltares in the Netherlands</a:t>
            </a:r>
          </a:p>
          <a:p>
            <a:pPr marL="171450" indent="-171450">
              <a:buFont typeface="Arial" panose="020B0604020202020204" pitchFamily="34" charset="0"/>
              <a:buChar char="•"/>
            </a:pPr>
            <a:r>
              <a:rPr lang="en-US" sz="1200" b="1" dirty="0"/>
              <a:t>Ambiental in the UK.</a:t>
            </a:r>
          </a:p>
          <a:p>
            <a:pPr marL="171450" indent="-171450">
              <a:buFont typeface="Arial" panose="020B0604020202020204" pitchFamily="34" charset="0"/>
              <a:buChar char="•"/>
            </a:pPr>
            <a:r>
              <a:rPr lang="en-US" sz="1200" b="1" dirty="0"/>
              <a:t>Floodlist in the UK etc.</a:t>
            </a:r>
          </a:p>
        </p:txBody>
      </p:sp>
      <p:sp>
        <p:nvSpPr>
          <p:cNvPr id="29" name="TextBox 28">
            <a:extLst>
              <a:ext uri="{FF2B5EF4-FFF2-40B4-BE49-F238E27FC236}">
                <a16:creationId xmlns:a16="http://schemas.microsoft.com/office/drawing/2014/main" id="{DD90EB3A-C2F9-4DA9-A8B3-F938C055165F}"/>
              </a:ext>
            </a:extLst>
          </p:cNvPr>
          <p:cNvSpPr txBox="1"/>
          <p:nvPr/>
        </p:nvSpPr>
        <p:spPr>
          <a:xfrm>
            <a:off x="8947704" y="212861"/>
            <a:ext cx="3240631" cy="2523768"/>
          </a:xfrm>
          <a:prstGeom prst="rect">
            <a:avLst/>
          </a:prstGeom>
          <a:noFill/>
        </p:spPr>
        <p:txBody>
          <a:bodyPr wrap="none" rtlCol="0">
            <a:spAutoFit/>
          </a:bodyPr>
          <a:lstStyle/>
          <a:p>
            <a:r>
              <a:rPr lang="en-US" sz="2000" b="1" u="sng" dirty="0">
                <a:solidFill>
                  <a:schemeClr val="bg1"/>
                </a:solidFill>
              </a:rPr>
              <a:t>Business &amp; Revenue Model</a:t>
            </a:r>
          </a:p>
          <a:p>
            <a:pPr marL="171450" indent="-171450">
              <a:buFont typeface="Arial" panose="020B0604020202020204" pitchFamily="34" charset="0"/>
              <a:buChar char="•"/>
            </a:pPr>
            <a:r>
              <a:rPr lang="en-US" dirty="0">
                <a:solidFill>
                  <a:schemeClr val="bg1"/>
                </a:solidFill>
              </a:rPr>
              <a:t>Subscription Model.</a:t>
            </a:r>
          </a:p>
          <a:p>
            <a:pPr marL="171450" indent="-171450">
              <a:buFont typeface="Arial" panose="020B0604020202020204" pitchFamily="34" charset="0"/>
              <a:buChar char="•"/>
            </a:pPr>
            <a:r>
              <a:rPr lang="en-US" dirty="0">
                <a:solidFill>
                  <a:schemeClr val="bg1"/>
                </a:solidFill>
              </a:rPr>
              <a:t>Freemium Model.</a:t>
            </a:r>
          </a:p>
          <a:p>
            <a:pPr marL="171450" indent="-171450">
              <a:buFont typeface="Arial" panose="020B0604020202020204" pitchFamily="34" charset="0"/>
              <a:buChar char="•"/>
            </a:pPr>
            <a:r>
              <a:rPr lang="en-US" dirty="0">
                <a:solidFill>
                  <a:schemeClr val="bg1"/>
                </a:solidFill>
              </a:rPr>
              <a:t>Incentive Model.</a:t>
            </a:r>
          </a:p>
          <a:p>
            <a:pPr marL="171450" indent="-171450">
              <a:buFont typeface="Arial" panose="020B0604020202020204" pitchFamily="34" charset="0"/>
              <a:buChar char="•"/>
            </a:pPr>
            <a:r>
              <a:rPr lang="en-US" dirty="0">
                <a:solidFill>
                  <a:schemeClr val="bg1"/>
                </a:solidFill>
              </a:rPr>
              <a:t>Donation &amp; Sponsored Model.</a:t>
            </a:r>
          </a:p>
          <a:p>
            <a:pPr marL="171450" indent="-171450">
              <a:buFont typeface="Arial" panose="020B0604020202020204" pitchFamily="34" charset="0"/>
              <a:buChar char="•"/>
            </a:pPr>
            <a:r>
              <a:rPr lang="en-US" dirty="0">
                <a:solidFill>
                  <a:schemeClr val="bg1"/>
                </a:solidFill>
              </a:rPr>
              <a:t>Consultancy/Contract</a:t>
            </a:r>
          </a:p>
          <a:p>
            <a:pPr marL="171450" indent="-171450">
              <a:buFont typeface="Arial" panose="020B0604020202020204" pitchFamily="34" charset="0"/>
              <a:buChar char="•"/>
            </a:pPr>
            <a:r>
              <a:rPr lang="en-US" dirty="0">
                <a:solidFill>
                  <a:schemeClr val="bg1"/>
                </a:solidFill>
              </a:rPr>
              <a:t>Direct Sales Model.</a:t>
            </a:r>
          </a:p>
          <a:p>
            <a:r>
              <a:rPr lang="en-US" dirty="0">
                <a:solidFill>
                  <a:schemeClr val="bg1"/>
                </a:solidFill>
              </a:rPr>
              <a:t>All on the basis of B2C, B2B, B2G</a:t>
            </a:r>
            <a:endParaRPr lang="en-US" sz="1400" dirty="0">
              <a:solidFill>
                <a:schemeClr val="bg1"/>
              </a:solidFill>
            </a:endParaRPr>
          </a:p>
          <a:p>
            <a:endParaRPr lang="en-US" sz="1200" b="1" dirty="0"/>
          </a:p>
        </p:txBody>
      </p:sp>
      <p:pic>
        <p:nvPicPr>
          <p:cNvPr id="3" name="Picture 2">
            <a:extLst>
              <a:ext uri="{FF2B5EF4-FFF2-40B4-BE49-F238E27FC236}">
                <a16:creationId xmlns:a16="http://schemas.microsoft.com/office/drawing/2014/main" id="{7F04BE57-A5CD-4E6F-9792-8F7125A4D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436" y="5805119"/>
            <a:ext cx="1777707" cy="913733"/>
          </a:xfrm>
          <a:prstGeom prst="rect">
            <a:avLst/>
          </a:prstGeom>
        </p:spPr>
      </p:pic>
      <p:pic>
        <p:nvPicPr>
          <p:cNvPr id="18" name="Picture 17">
            <a:extLst>
              <a:ext uri="{FF2B5EF4-FFF2-40B4-BE49-F238E27FC236}">
                <a16:creationId xmlns:a16="http://schemas.microsoft.com/office/drawing/2014/main" id="{4B4E2EA1-896B-4849-86C5-59DC88F290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00051" y="6099574"/>
            <a:ext cx="1167968" cy="619278"/>
          </a:xfrm>
          <a:prstGeom prst="rect">
            <a:avLst/>
          </a:prstGeom>
        </p:spPr>
      </p:pic>
    </p:spTree>
    <p:extLst>
      <p:ext uri="{BB962C8B-B14F-4D97-AF65-F5344CB8AC3E}">
        <p14:creationId xmlns:p14="http://schemas.microsoft.com/office/powerpoint/2010/main" val="1003707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E8748FB-C8F1-4ABD-8027-7C4BE2D9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TextBox 21">
            <a:extLst>
              <a:ext uri="{FF2B5EF4-FFF2-40B4-BE49-F238E27FC236}">
                <a16:creationId xmlns:a16="http://schemas.microsoft.com/office/drawing/2014/main" id="{34B98432-73CB-4F6B-8D01-FDA57B181635}"/>
              </a:ext>
            </a:extLst>
          </p:cNvPr>
          <p:cNvSpPr txBox="1"/>
          <p:nvPr/>
        </p:nvSpPr>
        <p:spPr>
          <a:xfrm>
            <a:off x="4675613" y="1344257"/>
            <a:ext cx="3446841" cy="584775"/>
          </a:xfrm>
          <a:prstGeom prst="rect">
            <a:avLst/>
          </a:prstGeom>
          <a:noFill/>
        </p:spPr>
        <p:txBody>
          <a:bodyPr wrap="none" rtlCol="0">
            <a:spAutoFit/>
          </a:bodyPr>
          <a:lstStyle/>
          <a:p>
            <a:r>
              <a:rPr lang="en-US" sz="1600" b="1" dirty="0"/>
              <a:t>TARGET ADDRESSABLE MARKET (TAM)</a:t>
            </a:r>
          </a:p>
          <a:p>
            <a:pPr algn="ctr"/>
            <a:r>
              <a:rPr lang="en-US" sz="1600" b="1" dirty="0"/>
              <a:t>5.4 Billion</a:t>
            </a:r>
          </a:p>
        </p:txBody>
      </p:sp>
      <p:sp>
        <p:nvSpPr>
          <p:cNvPr id="25" name="TextBox 24">
            <a:extLst>
              <a:ext uri="{FF2B5EF4-FFF2-40B4-BE49-F238E27FC236}">
                <a16:creationId xmlns:a16="http://schemas.microsoft.com/office/drawing/2014/main" id="{7A04117D-ADA4-4E0A-AA9E-509A5CC263FD}"/>
              </a:ext>
            </a:extLst>
          </p:cNvPr>
          <p:cNvSpPr txBox="1"/>
          <p:nvPr/>
        </p:nvSpPr>
        <p:spPr>
          <a:xfrm>
            <a:off x="1556804" y="67774"/>
            <a:ext cx="5894562" cy="646331"/>
          </a:xfrm>
          <a:prstGeom prst="rect">
            <a:avLst/>
          </a:prstGeom>
          <a:noFill/>
        </p:spPr>
        <p:txBody>
          <a:bodyPr wrap="none" rtlCol="0">
            <a:spAutoFit/>
          </a:bodyPr>
          <a:lstStyle/>
          <a:p>
            <a:r>
              <a:rPr lang="en-US" sz="3600" b="1" dirty="0">
                <a:solidFill>
                  <a:schemeClr val="bg1"/>
                </a:solidFill>
              </a:rPr>
              <a:t>UNIQUE SELLING POINT (USP)</a:t>
            </a:r>
          </a:p>
        </p:txBody>
      </p:sp>
      <p:sp>
        <p:nvSpPr>
          <p:cNvPr id="29" name="TextBox 28">
            <a:extLst>
              <a:ext uri="{FF2B5EF4-FFF2-40B4-BE49-F238E27FC236}">
                <a16:creationId xmlns:a16="http://schemas.microsoft.com/office/drawing/2014/main" id="{DD90EB3A-C2F9-4DA9-A8B3-F938C055165F}"/>
              </a:ext>
            </a:extLst>
          </p:cNvPr>
          <p:cNvSpPr txBox="1"/>
          <p:nvPr/>
        </p:nvSpPr>
        <p:spPr>
          <a:xfrm>
            <a:off x="1734327" y="1067258"/>
            <a:ext cx="8064765" cy="4893647"/>
          </a:xfrm>
          <a:prstGeom prst="rect">
            <a:avLst/>
          </a:prstGeom>
          <a:noFill/>
        </p:spPr>
        <p:txBody>
          <a:bodyPr wrap="square" rtlCol="0">
            <a:spAutoFit/>
          </a:bodyPr>
          <a:lstStyle/>
          <a:p>
            <a:pPr marL="171450" indent="-171450">
              <a:buFont typeface="Arial" panose="020B0604020202020204" pitchFamily="34" charset="0"/>
              <a:buChar char="•"/>
            </a:pPr>
            <a:endParaRPr lang="en-US" sz="2400" b="1" dirty="0">
              <a:solidFill>
                <a:schemeClr val="bg1"/>
              </a:solidFill>
            </a:endParaRPr>
          </a:p>
          <a:p>
            <a:pPr marL="171450" indent="-171450">
              <a:buFont typeface="Arial" panose="020B0604020202020204" pitchFamily="34" charset="0"/>
              <a:buChar char="•"/>
            </a:pPr>
            <a:r>
              <a:rPr lang="en-US" sz="2400" b="1" dirty="0">
                <a:solidFill>
                  <a:schemeClr val="bg1"/>
                </a:solidFill>
              </a:rPr>
              <a:t>FLOEWS is Dematerialized, Demonetized &amp; Democratized.</a:t>
            </a:r>
          </a:p>
          <a:p>
            <a:pPr marL="171450" indent="-171450">
              <a:buFont typeface="Arial" panose="020B0604020202020204" pitchFamily="34" charset="0"/>
              <a:buChar char="•"/>
            </a:pPr>
            <a:r>
              <a:rPr lang="en-US" sz="2400" b="1" dirty="0">
                <a:solidFill>
                  <a:schemeClr val="bg1"/>
                </a:solidFill>
              </a:rPr>
              <a:t>FLOEWS posses a socially inclusive access.</a:t>
            </a:r>
          </a:p>
          <a:p>
            <a:pPr marL="171450" indent="-171450">
              <a:buFont typeface="Arial" panose="020B0604020202020204" pitchFamily="34" charset="0"/>
              <a:buChar char="•"/>
            </a:pPr>
            <a:r>
              <a:rPr lang="en-US" sz="2400" b="1" dirty="0">
                <a:solidFill>
                  <a:schemeClr val="bg1"/>
                </a:solidFill>
              </a:rPr>
              <a:t>Multi-Channeled.</a:t>
            </a:r>
          </a:p>
          <a:p>
            <a:pPr marL="171450" indent="-171450">
              <a:buFont typeface="Arial" panose="020B0604020202020204" pitchFamily="34" charset="0"/>
              <a:buChar char="•"/>
            </a:pPr>
            <a:r>
              <a:rPr lang="en-US" sz="2400" b="1" dirty="0">
                <a:solidFill>
                  <a:schemeClr val="bg1"/>
                </a:solidFill>
              </a:rPr>
              <a:t>Its tap a its data-source from a Unique &amp; Untapped Data Source from wireless signal thereby creating a Hyper-Local weather intelligence.</a:t>
            </a:r>
          </a:p>
          <a:p>
            <a:pPr marL="171450" indent="-171450">
              <a:buFont typeface="Arial" panose="020B0604020202020204" pitchFamily="34" charset="0"/>
              <a:buChar char="•"/>
            </a:pPr>
            <a:r>
              <a:rPr lang="en-US" sz="2400" b="1" dirty="0">
                <a:solidFill>
                  <a:schemeClr val="bg1"/>
                </a:solidFill>
              </a:rPr>
              <a:t>Hyper-Spectral Accuracy.</a:t>
            </a:r>
          </a:p>
          <a:p>
            <a:pPr marL="171450" indent="-171450">
              <a:buFont typeface="Arial" panose="020B0604020202020204" pitchFamily="34" charset="0"/>
              <a:buChar char="•"/>
            </a:pPr>
            <a:r>
              <a:rPr lang="en-US" sz="2400" b="1" dirty="0">
                <a:solidFill>
                  <a:schemeClr val="bg1"/>
                </a:solidFill>
              </a:rPr>
              <a:t>Can be replicable across geographies.</a:t>
            </a:r>
          </a:p>
          <a:p>
            <a:pPr marL="171450" indent="-171450">
              <a:buFont typeface="Arial" panose="020B0604020202020204" pitchFamily="34" charset="0"/>
              <a:buChar char="•"/>
            </a:pPr>
            <a:r>
              <a:rPr lang="en-US" sz="2400" b="1" dirty="0">
                <a:solidFill>
                  <a:schemeClr val="bg1"/>
                </a:solidFill>
              </a:rPr>
              <a:t>Can be Tailored.</a:t>
            </a:r>
          </a:p>
          <a:p>
            <a:pPr marL="171450" indent="-171450">
              <a:buFont typeface="Arial" panose="020B0604020202020204" pitchFamily="34" charset="0"/>
              <a:buChar char="•"/>
            </a:pPr>
            <a:r>
              <a:rPr lang="en-US" sz="2400" b="1" dirty="0">
                <a:solidFill>
                  <a:schemeClr val="bg1"/>
                </a:solidFill>
              </a:rPr>
              <a:t>Work with or without  internet (Mesh Network).</a:t>
            </a:r>
          </a:p>
          <a:p>
            <a:pPr marL="171450" indent="-171450">
              <a:buFont typeface="Arial" panose="020B0604020202020204" pitchFamily="34" charset="0"/>
              <a:buChar char="•"/>
            </a:pPr>
            <a:r>
              <a:rPr lang="en-US" sz="2400" b="1" dirty="0">
                <a:solidFill>
                  <a:schemeClr val="bg1"/>
                </a:solidFill>
              </a:rPr>
              <a:t>Socially inclusive.</a:t>
            </a:r>
          </a:p>
          <a:p>
            <a:pPr marL="171450" indent="-171450">
              <a:buFont typeface="Arial" panose="020B0604020202020204" pitchFamily="34" charset="0"/>
              <a:buChar char="•"/>
            </a:pPr>
            <a:r>
              <a:rPr lang="en-US" sz="2400" b="1" dirty="0">
                <a:solidFill>
                  <a:schemeClr val="bg1"/>
                </a:solidFill>
              </a:rPr>
              <a:t>Affordable &amp; Even Free.</a:t>
            </a:r>
          </a:p>
        </p:txBody>
      </p:sp>
      <p:pic>
        <p:nvPicPr>
          <p:cNvPr id="2" name="Picture 1">
            <a:extLst>
              <a:ext uri="{FF2B5EF4-FFF2-40B4-BE49-F238E27FC236}">
                <a16:creationId xmlns:a16="http://schemas.microsoft.com/office/drawing/2014/main" id="{79D91751-14F9-4FCA-B0B3-0E908B127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436" y="5805119"/>
            <a:ext cx="1777707" cy="913733"/>
          </a:xfrm>
          <a:prstGeom prst="rect">
            <a:avLst/>
          </a:prstGeom>
        </p:spPr>
      </p:pic>
      <p:pic>
        <p:nvPicPr>
          <p:cNvPr id="10" name="Picture 9">
            <a:extLst>
              <a:ext uri="{FF2B5EF4-FFF2-40B4-BE49-F238E27FC236}">
                <a16:creationId xmlns:a16="http://schemas.microsoft.com/office/drawing/2014/main" id="{9E180320-8157-4796-8E60-6B1F7AE566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15141" y="6085745"/>
            <a:ext cx="1167968" cy="619278"/>
          </a:xfrm>
          <a:prstGeom prst="rect">
            <a:avLst/>
          </a:prstGeom>
        </p:spPr>
      </p:pic>
    </p:spTree>
    <p:extLst>
      <p:ext uri="{BB962C8B-B14F-4D97-AF65-F5344CB8AC3E}">
        <p14:creationId xmlns:p14="http://schemas.microsoft.com/office/powerpoint/2010/main" val="831508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E8748FB-C8F1-4ABD-8027-7C4BE2D9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TextBox 21">
            <a:extLst>
              <a:ext uri="{FF2B5EF4-FFF2-40B4-BE49-F238E27FC236}">
                <a16:creationId xmlns:a16="http://schemas.microsoft.com/office/drawing/2014/main" id="{34B98432-73CB-4F6B-8D01-FDA57B181635}"/>
              </a:ext>
            </a:extLst>
          </p:cNvPr>
          <p:cNvSpPr txBox="1"/>
          <p:nvPr/>
        </p:nvSpPr>
        <p:spPr>
          <a:xfrm>
            <a:off x="4675613" y="1344257"/>
            <a:ext cx="3446841" cy="584775"/>
          </a:xfrm>
          <a:prstGeom prst="rect">
            <a:avLst/>
          </a:prstGeom>
          <a:noFill/>
        </p:spPr>
        <p:txBody>
          <a:bodyPr wrap="none" rtlCol="0">
            <a:spAutoFit/>
          </a:bodyPr>
          <a:lstStyle/>
          <a:p>
            <a:r>
              <a:rPr lang="en-US" sz="1600" b="1" dirty="0"/>
              <a:t>TARGET ADDRESSABLE MARKET (TAM)</a:t>
            </a:r>
          </a:p>
          <a:p>
            <a:pPr algn="ctr"/>
            <a:r>
              <a:rPr lang="en-US" sz="1600" b="1" dirty="0"/>
              <a:t>5.4 Billion</a:t>
            </a:r>
          </a:p>
        </p:txBody>
      </p:sp>
      <p:sp>
        <p:nvSpPr>
          <p:cNvPr id="25" name="TextBox 24">
            <a:extLst>
              <a:ext uri="{FF2B5EF4-FFF2-40B4-BE49-F238E27FC236}">
                <a16:creationId xmlns:a16="http://schemas.microsoft.com/office/drawing/2014/main" id="{7A04117D-ADA4-4E0A-AA9E-509A5CC263FD}"/>
              </a:ext>
            </a:extLst>
          </p:cNvPr>
          <p:cNvSpPr txBox="1"/>
          <p:nvPr/>
        </p:nvSpPr>
        <p:spPr>
          <a:xfrm>
            <a:off x="1734327" y="6067"/>
            <a:ext cx="3716082" cy="646331"/>
          </a:xfrm>
          <a:prstGeom prst="rect">
            <a:avLst/>
          </a:prstGeom>
          <a:noFill/>
        </p:spPr>
        <p:txBody>
          <a:bodyPr wrap="none" rtlCol="0">
            <a:spAutoFit/>
          </a:bodyPr>
          <a:lstStyle/>
          <a:p>
            <a:r>
              <a:rPr lang="en-US" sz="3600" b="1" dirty="0">
                <a:solidFill>
                  <a:schemeClr val="bg1"/>
                </a:solidFill>
              </a:rPr>
              <a:t>Impact of Solution</a:t>
            </a:r>
          </a:p>
        </p:txBody>
      </p:sp>
      <p:sp>
        <p:nvSpPr>
          <p:cNvPr id="29" name="TextBox 28">
            <a:extLst>
              <a:ext uri="{FF2B5EF4-FFF2-40B4-BE49-F238E27FC236}">
                <a16:creationId xmlns:a16="http://schemas.microsoft.com/office/drawing/2014/main" id="{DD90EB3A-C2F9-4DA9-A8B3-F938C055165F}"/>
              </a:ext>
            </a:extLst>
          </p:cNvPr>
          <p:cNvSpPr txBox="1"/>
          <p:nvPr/>
        </p:nvSpPr>
        <p:spPr>
          <a:xfrm>
            <a:off x="1687522" y="719496"/>
            <a:ext cx="8064765" cy="6389954"/>
          </a:xfrm>
          <a:prstGeom prst="rect">
            <a:avLst/>
          </a:prstGeom>
          <a:noFill/>
        </p:spPr>
        <p:txBody>
          <a:bodyPr wrap="square" rtlCol="0">
            <a:spAutoFit/>
          </a:bodyPr>
          <a:lstStyle/>
          <a:p>
            <a:pPr algn="just" fontAlgn="base">
              <a:lnSpc>
                <a:spcPct val="115000"/>
              </a:lnSpc>
              <a:spcAft>
                <a:spcPts val="375"/>
              </a:spcAft>
            </a:pPr>
            <a:r>
              <a:rPr lang="en-GB" sz="1800" b="1" dirty="0">
                <a:solidFill>
                  <a:schemeClr val="bg1"/>
                </a:solidFill>
                <a:effectLst/>
                <a:latin typeface="Calibri Light" panose="020F0302020204030204" pitchFamily="34" charset="0"/>
                <a:ea typeface="Times New Roman" panose="02020603050405020304" pitchFamily="18" charset="0"/>
                <a:cs typeface="Arial" panose="020B0604020202020204" pitchFamily="34" charset="0"/>
              </a:rPr>
              <a:t>FLOEWS-Disaster Risk Governance will be reducing overall devastation caused by flooding disaster among lives; especially the marginalized, under-served and climate unjust individuals, communities and economies etc, valuable properties, utility/Infrastructure, bio-diversity, food/water supply &amp; economic losses estimated in $billion.</a:t>
            </a:r>
            <a:endParaRPr lang="en-NG"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fontAlgn="base">
              <a:lnSpc>
                <a:spcPct val="115000"/>
              </a:lnSpc>
              <a:spcAft>
                <a:spcPts val="375"/>
              </a:spcAft>
            </a:pPr>
            <a:r>
              <a:rPr lang="en-GB" sz="1800" b="1" dirty="0">
                <a:solidFill>
                  <a:schemeClr val="bg1"/>
                </a:solidFill>
                <a:effectLst/>
                <a:latin typeface="Calibri Light" panose="020F0302020204030204" pitchFamily="34" charset="0"/>
                <a:ea typeface="Times New Roman" panose="02020603050405020304" pitchFamily="18" charset="0"/>
                <a:cs typeface="Arial" panose="020B0604020202020204" pitchFamily="34" charset="0"/>
              </a:rPr>
              <a:t> </a:t>
            </a:r>
            <a:endParaRPr lang="en-NG"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fontAlgn="base">
              <a:lnSpc>
                <a:spcPct val="115000"/>
              </a:lnSpc>
              <a:spcAft>
                <a:spcPts val="375"/>
              </a:spcAft>
            </a:pPr>
            <a:r>
              <a:rPr lang="en-GB" sz="1800" b="1" dirty="0">
                <a:solidFill>
                  <a:schemeClr val="bg1"/>
                </a:solidFill>
                <a:effectLst/>
                <a:latin typeface="Calibri Light" panose="020F0302020204030204" pitchFamily="34" charset="0"/>
                <a:ea typeface="Times New Roman" panose="02020603050405020304" pitchFamily="18" charset="0"/>
                <a:cs typeface="Arial" panose="020B0604020202020204" pitchFamily="34" charset="0"/>
              </a:rPr>
              <a:t>Overall, the solution intends to;</a:t>
            </a:r>
            <a:endParaRPr lang="en-NG"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375"/>
              </a:spcAft>
              <a:buFont typeface="Wingdings" panose="05000000000000000000" pitchFamily="2" charset="2"/>
              <a:buChar char=""/>
            </a:pPr>
            <a:r>
              <a:rPr lang="en-GB" sz="1800" b="1" dirty="0">
                <a:solidFill>
                  <a:schemeClr val="bg1"/>
                </a:solidFill>
                <a:effectLst/>
                <a:latin typeface="Calibri Light" panose="020F0302020204030204" pitchFamily="34" charset="0"/>
                <a:ea typeface="Times New Roman" panose="02020603050405020304" pitchFamily="18" charset="0"/>
                <a:cs typeface="Arial" panose="020B0604020202020204" pitchFamily="34" charset="0"/>
              </a:rPr>
              <a:t>Reduce flood disaster-based mortality by 25% by 2030.</a:t>
            </a:r>
            <a:endParaRPr lang="en-NG"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375"/>
              </a:spcAft>
              <a:buFont typeface="Wingdings" panose="05000000000000000000" pitchFamily="2" charset="2"/>
              <a:buChar char=""/>
            </a:pPr>
            <a:r>
              <a:rPr lang="en-GB" sz="1800" b="1" dirty="0">
                <a:solidFill>
                  <a:schemeClr val="bg1"/>
                </a:solidFill>
                <a:effectLst/>
                <a:latin typeface="Calibri Light" panose="020F0302020204030204" pitchFamily="34" charset="0"/>
                <a:ea typeface="Times New Roman" panose="02020603050405020304" pitchFamily="18" charset="0"/>
                <a:cs typeface="Arial" panose="020B0604020202020204" pitchFamily="34" charset="0"/>
              </a:rPr>
              <a:t>Reduce overall disaster exposure by 31% by 2030.</a:t>
            </a:r>
            <a:endParaRPr lang="en-NG"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375"/>
              </a:spcAft>
              <a:buFont typeface="Wingdings" panose="05000000000000000000" pitchFamily="2" charset="2"/>
              <a:buChar char=""/>
            </a:pPr>
            <a:r>
              <a:rPr lang="en-GB" sz="1800" b="1" dirty="0">
                <a:solidFill>
                  <a:schemeClr val="bg1"/>
                </a:solidFill>
                <a:effectLst/>
                <a:latin typeface="Calibri Light" panose="020F0302020204030204" pitchFamily="34" charset="0"/>
                <a:ea typeface="Times New Roman" panose="02020603050405020304" pitchFamily="18" charset="0"/>
                <a:cs typeface="Arial" panose="020B0604020202020204" pitchFamily="34" charset="0"/>
              </a:rPr>
              <a:t>Save more lives.</a:t>
            </a:r>
            <a:endParaRPr lang="en-NG"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375"/>
              </a:spcAft>
              <a:buFont typeface="Wingdings" panose="05000000000000000000" pitchFamily="2" charset="2"/>
              <a:buChar char=""/>
            </a:pPr>
            <a:r>
              <a:rPr lang="en-GB" sz="1800" b="1" dirty="0">
                <a:solidFill>
                  <a:schemeClr val="bg1"/>
                </a:solidFill>
                <a:effectLst/>
                <a:latin typeface="Calibri Light" panose="020F0302020204030204" pitchFamily="34" charset="0"/>
                <a:ea typeface="Times New Roman" panose="02020603050405020304" pitchFamily="18" charset="0"/>
                <a:cs typeface="Arial" panose="020B0604020202020204" pitchFamily="34" charset="0"/>
              </a:rPr>
              <a:t>Make victims flood resilient.</a:t>
            </a:r>
            <a:endParaRPr lang="en-NG"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375"/>
              </a:spcAft>
              <a:buFont typeface="Wingdings" panose="05000000000000000000" pitchFamily="2" charset="2"/>
              <a:buChar char=""/>
            </a:pPr>
            <a:r>
              <a:rPr lang="en-GB" sz="1800" b="1" dirty="0">
                <a:solidFill>
                  <a:schemeClr val="bg1"/>
                </a:solidFill>
                <a:effectLst/>
                <a:latin typeface="Calibri Light" panose="020F0302020204030204" pitchFamily="34" charset="0"/>
                <a:ea typeface="Times New Roman" panose="02020603050405020304" pitchFamily="18" charset="0"/>
                <a:cs typeface="Arial" panose="020B0604020202020204" pitchFamily="34" charset="0"/>
              </a:rPr>
              <a:t>Cover about 150,000sqkm of critical vulnerable corridors across Nigeria and neighbouring countries.</a:t>
            </a:r>
            <a:endParaRPr lang="en-NG"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375"/>
              </a:spcAft>
              <a:buFont typeface="Wingdings" panose="05000000000000000000" pitchFamily="2" charset="2"/>
              <a:buChar char=""/>
            </a:pPr>
            <a:r>
              <a:rPr lang="en-GB" sz="1800" b="1" dirty="0">
                <a:solidFill>
                  <a:schemeClr val="bg1"/>
                </a:solidFill>
                <a:effectLst/>
                <a:latin typeface="Calibri Light" panose="020F0302020204030204" pitchFamily="34" charset="0"/>
                <a:ea typeface="Times New Roman" panose="02020603050405020304" pitchFamily="18" charset="0"/>
                <a:cs typeface="Arial" panose="020B0604020202020204" pitchFamily="34" charset="0"/>
              </a:rPr>
              <a:t>Make FLOEWS-Disaster Risk Governance services accessible to everyone across our multi-channel gateways by 2030.</a:t>
            </a:r>
            <a:endParaRPr lang="en-NG"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375"/>
              </a:spcAft>
              <a:buFont typeface="Wingdings" panose="05000000000000000000" pitchFamily="2" charset="2"/>
              <a:buChar char=""/>
            </a:pPr>
            <a:r>
              <a:rPr lang="en-GB" sz="1800" b="1" dirty="0">
                <a:solidFill>
                  <a:schemeClr val="bg1"/>
                </a:solidFill>
                <a:effectLst/>
                <a:latin typeface="Calibri Light" panose="020F0302020204030204" pitchFamily="34" charset="0"/>
                <a:ea typeface="Times New Roman" panose="02020603050405020304" pitchFamily="18" charset="0"/>
                <a:cs typeface="Arial" panose="020B0604020202020204" pitchFamily="34" charset="0"/>
              </a:rPr>
              <a:t>Make the Nigeria and World in a whole a safer, smarter and more resilient to continue living against the adversity of flooding disaster.</a:t>
            </a:r>
            <a:endParaRPr lang="en-NG"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endParaRPr lang="en-US" sz="2400" b="1" dirty="0">
              <a:solidFill>
                <a:schemeClr val="bg1"/>
              </a:solidFill>
            </a:endParaRPr>
          </a:p>
        </p:txBody>
      </p:sp>
      <p:pic>
        <p:nvPicPr>
          <p:cNvPr id="2" name="Picture 1">
            <a:extLst>
              <a:ext uri="{FF2B5EF4-FFF2-40B4-BE49-F238E27FC236}">
                <a16:creationId xmlns:a16="http://schemas.microsoft.com/office/drawing/2014/main" id="{79D91751-14F9-4FCA-B0B3-0E908B127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436" y="5805119"/>
            <a:ext cx="1777707" cy="913733"/>
          </a:xfrm>
          <a:prstGeom prst="rect">
            <a:avLst/>
          </a:prstGeom>
        </p:spPr>
      </p:pic>
      <p:pic>
        <p:nvPicPr>
          <p:cNvPr id="10" name="Picture 9">
            <a:extLst>
              <a:ext uri="{FF2B5EF4-FFF2-40B4-BE49-F238E27FC236}">
                <a16:creationId xmlns:a16="http://schemas.microsoft.com/office/drawing/2014/main" id="{B13482B5-2F8A-46F2-B490-F16EE500F2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336510" y="6099574"/>
            <a:ext cx="1167968" cy="619278"/>
          </a:xfrm>
          <a:prstGeom prst="rect">
            <a:avLst/>
          </a:prstGeom>
        </p:spPr>
      </p:pic>
    </p:spTree>
    <p:extLst>
      <p:ext uri="{BB962C8B-B14F-4D97-AF65-F5344CB8AC3E}">
        <p14:creationId xmlns:p14="http://schemas.microsoft.com/office/powerpoint/2010/main" val="1946724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54"/>
            <a:ext cx="12192000" cy="6858000"/>
          </a:xfrm>
          <a:prstGeom prst="rect">
            <a:avLst/>
          </a:prstGeom>
        </p:spPr>
      </p:pic>
      <p:sp>
        <p:nvSpPr>
          <p:cNvPr id="2" name="TextBox 1">
            <a:extLst>
              <a:ext uri="{FF2B5EF4-FFF2-40B4-BE49-F238E27FC236}">
                <a16:creationId xmlns:a16="http://schemas.microsoft.com/office/drawing/2014/main" id="{6AD4ABF7-8728-4FE4-81D1-9F2B487770B7}"/>
              </a:ext>
            </a:extLst>
          </p:cNvPr>
          <p:cNvSpPr txBox="1"/>
          <p:nvPr/>
        </p:nvSpPr>
        <p:spPr>
          <a:xfrm>
            <a:off x="1727931" y="-224334"/>
            <a:ext cx="9923273" cy="7338932"/>
          </a:xfrm>
          <a:prstGeom prst="rect">
            <a:avLst/>
          </a:prstGeom>
          <a:noFill/>
        </p:spPr>
        <p:txBody>
          <a:bodyPr wrap="square" rtlCol="0">
            <a:spAutoFit/>
          </a:bodyPr>
          <a:lstStyle/>
          <a:p>
            <a:pPr>
              <a:lnSpc>
                <a:spcPct val="150000"/>
              </a:lnSpc>
            </a:pPr>
            <a:r>
              <a:rPr lang="en-US" sz="3600" u="sng" dirty="0">
                <a:solidFill>
                  <a:schemeClr val="bg1"/>
                </a:solidFill>
              </a:rPr>
              <a:t>Future Plans</a:t>
            </a:r>
          </a:p>
          <a:p>
            <a:pPr marL="285750" lvl="0" indent="-285750">
              <a:lnSpc>
                <a:spcPct val="150000"/>
              </a:lnSpc>
              <a:buFont typeface="Arial" panose="020B0604020202020204" pitchFamily="34" charset="0"/>
              <a:buChar char="•"/>
            </a:pPr>
            <a:r>
              <a:rPr lang="en-GB" sz="2000" dirty="0">
                <a:solidFill>
                  <a:schemeClr val="bg1"/>
                </a:solidFill>
              </a:rPr>
              <a:t>If lucky, we will use the money won from the competition and also bootstrap from our pocket and build an advance MVP version of the solution, up to the stage were by we can attract the minds of angel investors or early stage start-up VC's for a pre-seed investment.</a:t>
            </a:r>
          </a:p>
          <a:p>
            <a:pPr marL="285750" lvl="0" indent="-285750">
              <a:lnSpc>
                <a:spcPct val="150000"/>
              </a:lnSpc>
              <a:buFont typeface="Arial" panose="020B0604020202020204" pitchFamily="34" charset="0"/>
              <a:buChar char="•"/>
            </a:pPr>
            <a:r>
              <a:rPr lang="en-GB" sz="2000" dirty="0">
                <a:solidFill>
                  <a:schemeClr val="bg1"/>
                </a:solidFill>
              </a:rPr>
              <a:t>Beta Launch, then after a successful feedback to early users and adaptors, then we further plan to launch the full Alpha version ready for both large scale and commercial usage.</a:t>
            </a:r>
          </a:p>
          <a:p>
            <a:pPr marL="285750" lvl="0" indent="-285750">
              <a:lnSpc>
                <a:spcPct val="150000"/>
              </a:lnSpc>
              <a:buFont typeface="Arial" panose="020B0604020202020204" pitchFamily="34" charset="0"/>
              <a:buChar char="•"/>
            </a:pPr>
            <a:r>
              <a:rPr lang="en-GB" sz="2000" dirty="0">
                <a:solidFill>
                  <a:schemeClr val="bg1"/>
                </a:solidFill>
              </a:rPr>
              <a:t>Market Penetration &amp; Survival.</a:t>
            </a:r>
          </a:p>
          <a:p>
            <a:pPr marL="285750" lvl="0" indent="-285750">
              <a:lnSpc>
                <a:spcPct val="150000"/>
              </a:lnSpc>
              <a:buFont typeface="Arial" panose="020B0604020202020204" pitchFamily="34" charset="0"/>
              <a:buChar char="•"/>
            </a:pPr>
            <a:r>
              <a:rPr lang="en-GB" sz="2000" dirty="0">
                <a:solidFill>
                  <a:schemeClr val="bg1"/>
                </a:solidFill>
              </a:rPr>
              <a:t>Growing customers based first 1,000 by the end of 2021.</a:t>
            </a:r>
          </a:p>
          <a:p>
            <a:pPr marL="285750" lvl="0" indent="-285750">
              <a:lnSpc>
                <a:spcPct val="150000"/>
              </a:lnSpc>
              <a:buFont typeface="Arial" panose="020B0604020202020204" pitchFamily="34" charset="0"/>
              <a:buChar char="•"/>
            </a:pPr>
            <a:r>
              <a:rPr lang="en-GB" sz="2000" dirty="0">
                <a:solidFill>
                  <a:schemeClr val="bg1"/>
                </a:solidFill>
              </a:rPr>
              <a:t>Cover more flood Vulnerable Area; 150,000+ sqkm by 2025.</a:t>
            </a:r>
          </a:p>
          <a:p>
            <a:pPr marL="285750" lvl="0" indent="-285750">
              <a:lnSpc>
                <a:spcPct val="150000"/>
              </a:lnSpc>
              <a:buFont typeface="Arial" panose="020B0604020202020204" pitchFamily="34" charset="0"/>
              <a:buChar char="•"/>
            </a:pPr>
            <a:r>
              <a:rPr lang="en-GB" sz="2000" dirty="0">
                <a:solidFill>
                  <a:schemeClr val="bg1"/>
                </a:solidFill>
              </a:rPr>
              <a:t>Obtained 100,000+ paying customers by 2035.</a:t>
            </a:r>
          </a:p>
          <a:p>
            <a:pPr marL="285750" lvl="0" indent="-285750">
              <a:lnSpc>
                <a:spcPct val="150000"/>
              </a:lnSpc>
              <a:buFont typeface="Arial" panose="020B0604020202020204" pitchFamily="34" charset="0"/>
              <a:buChar char="•"/>
            </a:pPr>
            <a:r>
              <a:rPr lang="en-GB" sz="2000" dirty="0">
                <a:solidFill>
                  <a:schemeClr val="bg1"/>
                </a:solidFill>
              </a:rPr>
              <a:t>Reach 5,000,000+ Beneficiaries by 2030 across the world.</a:t>
            </a:r>
          </a:p>
          <a:p>
            <a:pPr marL="285750" lvl="0" indent="-285750">
              <a:lnSpc>
                <a:spcPct val="150000"/>
              </a:lnSpc>
              <a:buFont typeface="Arial" panose="020B0604020202020204" pitchFamily="34" charset="0"/>
              <a:buChar char="•"/>
            </a:pPr>
            <a:r>
              <a:rPr lang="en-GB" sz="2000" dirty="0">
                <a:solidFill>
                  <a:schemeClr val="bg1"/>
                </a:solidFill>
              </a:rPr>
              <a:t>Raised $5 Million by 2025 across both Grant, Donation &amp; Equity funding (Seed).</a:t>
            </a:r>
          </a:p>
          <a:p>
            <a:pPr marL="285750" lvl="0" indent="-285750">
              <a:lnSpc>
                <a:spcPct val="150000"/>
              </a:lnSpc>
              <a:buFont typeface="Arial" panose="020B0604020202020204" pitchFamily="34" charset="0"/>
              <a:buChar char="•"/>
            </a:pPr>
            <a:r>
              <a:rPr lang="en-GB" sz="2000" dirty="0">
                <a:solidFill>
                  <a:schemeClr val="bg1"/>
                </a:solidFill>
              </a:rPr>
              <a:t>Validate all our proposed solution channels of dissemination.</a:t>
            </a:r>
          </a:p>
          <a:p>
            <a:pPr marL="285750" lvl="0" indent="-285750">
              <a:lnSpc>
                <a:spcPct val="150000"/>
              </a:lnSpc>
              <a:buFont typeface="Arial" panose="020B0604020202020204" pitchFamily="34" charset="0"/>
              <a:buChar char="•"/>
            </a:pPr>
            <a:r>
              <a:rPr lang="en-GB" sz="2000" dirty="0">
                <a:solidFill>
                  <a:schemeClr val="bg1"/>
                </a:solidFill>
              </a:rPr>
              <a:t>Expand to other markets and geographies.</a:t>
            </a:r>
          </a:p>
          <a:p>
            <a:pPr marL="285750" lvl="0" indent="-285750">
              <a:lnSpc>
                <a:spcPct val="150000"/>
              </a:lnSpc>
              <a:buFont typeface="Arial" panose="020B0604020202020204" pitchFamily="34" charset="0"/>
              <a:buChar char="•"/>
            </a:pPr>
            <a:endParaRPr lang="en-US" sz="2000" dirty="0">
              <a:solidFill>
                <a:schemeClr val="bg1"/>
              </a:solidFill>
            </a:endParaRPr>
          </a:p>
        </p:txBody>
      </p:sp>
      <p:pic>
        <p:nvPicPr>
          <p:cNvPr id="4" name="Picture 3">
            <a:extLst>
              <a:ext uri="{FF2B5EF4-FFF2-40B4-BE49-F238E27FC236}">
                <a16:creationId xmlns:a16="http://schemas.microsoft.com/office/drawing/2014/main" id="{556472D1-D94B-4524-803F-D011D3968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436" y="5805119"/>
            <a:ext cx="1777707" cy="913733"/>
          </a:xfrm>
          <a:prstGeom prst="rect">
            <a:avLst/>
          </a:prstGeom>
        </p:spPr>
      </p:pic>
      <p:pic>
        <p:nvPicPr>
          <p:cNvPr id="8" name="Picture 7">
            <a:extLst>
              <a:ext uri="{FF2B5EF4-FFF2-40B4-BE49-F238E27FC236}">
                <a16:creationId xmlns:a16="http://schemas.microsoft.com/office/drawing/2014/main" id="{B0AED4FB-E7E6-4F37-9BB1-5D73F88FAC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399128" y="6048355"/>
            <a:ext cx="1167968" cy="619278"/>
          </a:xfrm>
          <a:prstGeom prst="rect">
            <a:avLst/>
          </a:prstGeom>
        </p:spPr>
      </p:pic>
    </p:spTree>
    <p:extLst>
      <p:ext uri="{BB962C8B-B14F-4D97-AF65-F5344CB8AC3E}">
        <p14:creationId xmlns:p14="http://schemas.microsoft.com/office/powerpoint/2010/main" val="409263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54"/>
            <a:ext cx="12192000" cy="6858000"/>
          </a:xfrm>
          <a:prstGeom prst="rect">
            <a:avLst/>
          </a:prstGeom>
        </p:spPr>
      </p:pic>
      <p:pic>
        <p:nvPicPr>
          <p:cNvPr id="4" name="Picture 3">
            <a:extLst>
              <a:ext uri="{FF2B5EF4-FFF2-40B4-BE49-F238E27FC236}">
                <a16:creationId xmlns:a16="http://schemas.microsoft.com/office/drawing/2014/main" id="{556472D1-D94B-4524-803F-D011D3968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436" y="5805119"/>
            <a:ext cx="1777707" cy="913733"/>
          </a:xfrm>
          <a:prstGeom prst="rect">
            <a:avLst/>
          </a:prstGeom>
        </p:spPr>
      </p:pic>
      <p:sp>
        <p:nvSpPr>
          <p:cNvPr id="8" name="TextBox 7">
            <a:extLst>
              <a:ext uri="{FF2B5EF4-FFF2-40B4-BE49-F238E27FC236}">
                <a16:creationId xmlns:a16="http://schemas.microsoft.com/office/drawing/2014/main" id="{EC33B59C-B87F-4539-98BB-D507D860B21E}"/>
              </a:ext>
            </a:extLst>
          </p:cNvPr>
          <p:cNvSpPr txBox="1"/>
          <p:nvPr/>
        </p:nvSpPr>
        <p:spPr>
          <a:xfrm>
            <a:off x="2309671" y="-179979"/>
            <a:ext cx="5851690" cy="3281026"/>
          </a:xfrm>
          <a:prstGeom prst="rect">
            <a:avLst/>
          </a:prstGeom>
          <a:noFill/>
        </p:spPr>
        <p:txBody>
          <a:bodyPr wrap="square" rtlCol="0">
            <a:spAutoFit/>
          </a:bodyPr>
          <a:lstStyle/>
          <a:p>
            <a:pPr>
              <a:lnSpc>
                <a:spcPct val="150000"/>
              </a:lnSpc>
            </a:pPr>
            <a:r>
              <a:rPr lang="en-US" sz="3200" b="1" u="sng" dirty="0">
                <a:solidFill>
                  <a:schemeClr val="bg1"/>
                </a:solidFill>
              </a:rPr>
              <a:t>ASK</a:t>
            </a:r>
            <a:endParaRPr lang="en-US" sz="3200" u="sng" dirty="0">
              <a:solidFill>
                <a:schemeClr val="bg1"/>
              </a:solidFill>
            </a:endParaRPr>
          </a:p>
          <a:p>
            <a:pPr marL="285750" indent="-285750">
              <a:lnSpc>
                <a:spcPct val="150000"/>
              </a:lnSpc>
              <a:buFont typeface="Arial" panose="020B0604020202020204" pitchFamily="34" charset="0"/>
              <a:buChar char="•"/>
            </a:pPr>
            <a:r>
              <a:rPr lang="en-US" dirty="0">
                <a:solidFill>
                  <a:schemeClr val="bg1"/>
                </a:solidFill>
              </a:rPr>
              <a:t>$200,000 Pre-Seed Investment  for 6% Equity of our new solution based startup, so as to launch fully, further our R&amp;D, Operations &amp; Market Expansion.</a:t>
            </a:r>
          </a:p>
          <a:p>
            <a:pPr marL="285750" indent="-285750">
              <a:lnSpc>
                <a:spcPct val="150000"/>
              </a:lnSpc>
              <a:buFont typeface="Arial" panose="020B0604020202020204" pitchFamily="34" charset="0"/>
              <a:buChar char="•"/>
            </a:pPr>
            <a:r>
              <a:rPr lang="en-US" dirty="0">
                <a:solidFill>
                  <a:schemeClr val="bg1"/>
                </a:solidFill>
              </a:rPr>
              <a:t>Partnership:, NASRDA, NIHSA, VC, Research Institution, AWS, Azure, google.org, X-Prize &amp; MIT Solve.</a:t>
            </a:r>
          </a:p>
          <a:p>
            <a:pPr marL="285750" indent="-285750">
              <a:lnSpc>
                <a:spcPct val="150000"/>
              </a:lnSpc>
              <a:buFont typeface="Arial" panose="020B0604020202020204" pitchFamily="34" charset="0"/>
              <a:buChar char="•"/>
            </a:pPr>
            <a:r>
              <a:rPr lang="en-US" dirty="0">
                <a:solidFill>
                  <a:schemeClr val="bg1"/>
                </a:solidFill>
              </a:rPr>
              <a:t>Interns &amp; season volunteers.</a:t>
            </a:r>
          </a:p>
        </p:txBody>
      </p:sp>
      <p:pic>
        <p:nvPicPr>
          <p:cNvPr id="9" name="Picture 8">
            <a:extLst>
              <a:ext uri="{FF2B5EF4-FFF2-40B4-BE49-F238E27FC236}">
                <a16:creationId xmlns:a16="http://schemas.microsoft.com/office/drawing/2014/main" id="{511D14B0-BB4B-4E80-9C53-47D9BCD88D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01071" y="6057370"/>
            <a:ext cx="1167968" cy="619278"/>
          </a:xfrm>
          <a:prstGeom prst="rect">
            <a:avLst/>
          </a:prstGeom>
        </p:spPr>
      </p:pic>
    </p:spTree>
    <p:extLst>
      <p:ext uri="{BB962C8B-B14F-4D97-AF65-F5344CB8AC3E}">
        <p14:creationId xmlns:p14="http://schemas.microsoft.com/office/powerpoint/2010/main" val="4294491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52297D-3D50-4CB0-BB2E-AF1C1F6C8E42}"/>
              </a:ext>
            </a:extLst>
          </p:cNvPr>
          <p:cNvPicPr>
            <a:picLocks noChangeAspect="1"/>
          </p:cNvPicPr>
          <p:nvPr/>
        </p:nvPicPr>
        <p:blipFill>
          <a:blip r:embed="rId2"/>
          <a:stretch>
            <a:fillRect/>
          </a:stretch>
        </p:blipFill>
        <p:spPr>
          <a:xfrm>
            <a:off x="0" y="0"/>
            <a:ext cx="12192000" cy="6857999"/>
          </a:xfrm>
          <a:prstGeom prst="rect">
            <a:avLst/>
          </a:prstGeom>
        </p:spPr>
      </p:pic>
      <p:pic>
        <p:nvPicPr>
          <p:cNvPr id="11" name="Picture 10">
            <a:extLst>
              <a:ext uri="{FF2B5EF4-FFF2-40B4-BE49-F238E27FC236}">
                <a16:creationId xmlns:a16="http://schemas.microsoft.com/office/drawing/2014/main" id="{101FFF44-2317-4DA6-BBEA-2EAD2DD74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74" y="3530275"/>
            <a:ext cx="5718411" cy="3372678"/>
          </a:xfrm>
          <a:prstGeom prst="rect">
            <a:avLst/>
          </a:prstGeom>
        </p:spPr>
      </p:pic>
      <p:pic>
        <p:nvPicPr>
          <p:cNvPr id="12" name="Picture 11">
            <a:extLst>
              <a:ext uri="{FF2B5EF4-FFF2-40B4-BE49-F238E27FC236}">
                <a16:creationId xmlns:a16="http://schemas.microsoft.com/office/drawing/2014/main" id="{E543F04E-9304-4F92-B7F9-0DEBEFE50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030" y="389635"/>
            <a:ext cx="5718412" cy="3273719"/>
          </a:xfrm>
          <a:prstGeom prst="rect">
            <a:avLst/>
          </a:prstGeom>
        </p:spPr>
      </p:pic>
      <p:pic>
        <p:nvPicPr>
          <p:cNvPr id="14" name="Picture 13">
            <a:extLst>
              <a:ext uri="{FF2B5EF4-FFF2-40B4-BE49-F238E27FC236}">
                <a16:creationId xmlns:a16="http://schemas.microsoft.com/office/drawing/2014/main" id="{FB978192-F944-414C-8925-9036E05AE1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2302" y="3411365"/>
            <a:ext cx="5775744" cy="3172109"/>
          </a:xfrm>
          <a:prstGeom prst="rect">
            <a:avLst/>
          </a:prstGeom>
        </p:spPr>
      </p:pic>
      <p:pic>
        <p:nvPicPr>
          <p:cNvPr id="16" name="Picture 15">
            <a:extLst>
              <a:ext uri="{FF2B5EF4-FFF2-40B4-BE49-F238E27FC236}">
                <a16:creationId xmlns:a16="http://schemas.microsoft.com/office/drawing/2014/main" id="{23081196-B4B0-459E-A581-5D57688C37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88" y="434589"/>
            <a:ext cx="5787836" cy="3082569"/>
          </a:xfrm>
          <a:prstGeom prst="rect">
            <a:avLst/>
          </a:prstGeom>
        </p:spPr>
      </p:pic>
      <p:sp>
        <p:nvSpPr>
          <p:cNvPr id="18" name="Rectangle 17">
            <a:extLst>
              <a:ext uri="{FF2B5EF4-FFF2-40B4-BE49-F238E27FC236}">
                <a16:creationId xmlns:a16="http://schemas.microsoft.com/office/drawing/2014/main" id="{FD5AE21D-0245-429B-83D6-76FBE42EE76B}"/>
              </a:ext>
            </a:extLst>
          </p:cNvPr>
          <p:cNvSpPr/>
          <p:nvPr/>
        </p:nvSpPr>
        <p:spPr>
          <a:xfrm>
            <a:off x="0" y="6567668"/>
            <a:ext cx="12179908" cy="30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0569F4C-E3CD-411A-B556-BA0A22911F05}"/>
              </a:ext>
            </a:extLst>
          </p:cNvPr>
          <p:cNvSpPr txBox="1"/>
          <p:nvPr/>
        </p:nvSpPr>
        <p:spPr>
          <a:xfrm>
            <a:off x="4888874" y="262633"/>
            <a:ext cx="2019870" cy="461665"/>
          </a:xfrm>
          <a:prstGeom prst="rect">
            <a:avLst/>
          </a:prstGeom>
          <a:solidFill>
            <a:schemeClr val="tx1"/>
          </a:solidFill>
        </p:spPr>
        <p:txBody>
          <a:bodyPr wrap="square" rtlCol="0">
            <a:spAutoFit/>
          </a:bodyPr>
          <a:lstStyle/>
          <a:p>
            <a:pPr algn="ctr"/>
            <a:r>
              <a:rPr lang="en-US" sz="2400" b="1" dirty="0">
                <a:solidFill>
                  <a:schemeClr val="bg1"/>
                </a:solidFill>
              </a:rPr>
              <a:t>PROBLEM</a:t>
            </a:r>
          </a:p>
        </p:txBody>
      </p:sp>
      <p:pic>
        <p:nvPicPr>
          <p:cNvPr id="3" name="Picture 2">
            <a:extLst>
              <a:ext uri="{FF2B5EF4-FFF2-40B4-BE49-F238E27FC236}">
                <a16:creationId xmlns:a16="http://schemas.microsoft.com/office/drawing/2014/main" id="{8E45FA8E-F072-4E6C-B1DF-99576A9F7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356" y="-35301"/>
            <a:ext cx="1502249" cy="1435597"/>
          </a:xfrm>
          <a:prstGeom prst="rect">
            <a:avLst/>
          </a:prstGeom>
        </p:spPr>
      </p:pic>
      <p:pic>
        <p:nvPicPr>
          <p:cNvPr id="8" name="Picture 7">
            <a:extLst>
              <a:ext uri="{FF2B5EF4-FFF2-40B4-BE49-F238E27FC236}">
                <a16:creationId xmlns:a16="http://schemas.microsoft.com/office/drawing/2014/main" id="{C614711F-2C72-4308-A0A6-35CB583B0B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86140" y="5798705"/>
            <a:ext cx="1992536" cy="1024154"/>
          </a:xfrm>
          <a:prstGeom prst="rect">
            <a:avLst/>
          </a:prstGeom>
        </p:spPr>
      </p:pic>
      <p:pic>
        <p:nvPicPr>
          <p:cNvPr id="20" name="Picture 19">
            <a:extLst>
              <a:ext uri="{FF2B5EF4-FFF2-40B4-BE49-F238E27FC236}">
                <a16:creationId xmlns:a16="http://schemas.microsoft.com/office/drawing/2014/main" id="{EE82DCB1-D536-4D46-BEAB-43E2F231DED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947052" y="6100591"/>
            <a:ext cx="1167968" cy="619278"/>
          </a:xfrm>
          <a:prstGeom prst="rect">
            <a:avLst/>
          </a:prstGeom>
        </p:spPr>
      </p:pic>
    </p:spTree>
    <p:extLst>
      <p:ext uri="{BB962C8B-B14F-4D97-AF65-F5344CB8AC3E}">
        <p14:creationId xmlns:p14="http://schemas.microsoft.com/office/powerpoint/2010/main" val="2217076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E8748FB-C8F1-4ABD-8027-7C4BE2D9E6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28" y="-23701"/>
            <a:ext cx="12178571" cy="6850445"/>
          </a:xfrm>
          <a:prstGeom prst="rect">
            <a:avLst/>
          </a:prstGeom>
        </p:spPr>
      </p:pic>
      <p:pic>
        <p:nvPicPr>
          <p:cNvPr id="2" name="Picture 1">
            <a:extLst>
              <a:ext uri="{FF2B5EF4-FFF2-40B4-BE49-F238E27FC236}">
                <a16:creationId xmlns:a16="http://schemas.microsoft.com/office/drawing/2014/main" id="{79D91751-14F9-4FCA-B0B3-0E908B127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3679" y="5899482"/>
            <a:ext cx="1777707" cy="913733"/>
          </a:xfrm>
          <a:prstGeom prst="rect">
            <a:avLst/>
          </a:prstGeom>
        </p:spPr>
      </p:pic>
      <p:pic>
        <p:nvPicPr>
          <p:cNvPr id="6" name="Picture 5">
            <a:extLst>
              <a:ext uri="{FF2B5EF4-FFF2-40B4-BE49-F238E27FC236}">
                <a16:creationId xmlns:a16="http://schemas.microsoft.com/office/drawing/2014/main" id="{51AB551F-03DA-4746-88B5-FCAB3B6D53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5970" y="31256"/>
            <a:ext cx="1263011" cy="1206973"/>
          </a:xfrm>
          <a:prstGeom prst="rect">
            <a:avLst/>
          </a:prstGeom>
        </p:spPr>
      </p:pic>
      <p:sp>
        <p:nvSpPr>
          <p:cNvPr id="4" name="TextBox 3">
            <a:extLst>
              <a:ext uri="{FF2B5EF4-FFF2-40B4-BE49-F238E27FC236}">
                <a16:creationId xmlns:a16="http://schemas.microsoft.com/office/drawing/2014/main" id="{9C36FE81-2E63-4644-9644-D69D0152EA72}"/>
              </a:ext>
            </a:extLst>
          </p:cNvPr>
          <p:cNvSpPr txBox="1"/>
          <p:nvPr/>
        </p:nvSpPr>
        <p:spPr>
          <a:xfrm>
            <a:off x="6653565" y="3741236"/>
            <a:ext cx="1992853" cy="553998"/>
          </a:xfrm>
          <a:prstGeom prst="rect">
            <a:avLst/>
          </a:prstGeom>
          <a:solidFill>
            <a:schemeClr val="tx1"/>
          </a:solidFill>
        </p:spPr>
        <p:txBody>
          <a:bodyPr wrap="none" rtlCol="0">
            <a:spAutoFit/>
          </a:bodyPr>
          <a:lstStyle/>
          <a:p>
            <a:r>
              <a:rPr lang="en-GB" sz="1600" b="1" dirty="0">
                <a:solidFill>
                  <a:schemeClr val="bg1"/>
                </a:solidFill>
              </a:rPr>
              <a:t>Nusaiba Adamu Misa</a:t>
            </a:r>
          </a:p>
          <a:p>
            <a:pPr algn="ctr"/>
            <a:r>
              <a:rPr lang="en-GB" sz="1400" dirty="0">
                <a:solidFill>
                  <a:schemeClr val="bg1"/>
                </a:solidFill>
              </a:rPr>
              <a:t>(Business Intelligence)</a:t>
            </a:r>
            <a:endParaRPr lang="en-NG" sz="1400" dirty="0">
              <a:solidFill>
                <a:schemeClr val="bg1"/>
              </a:solidFill>
            </a:endParaRPr>
          </a:p>
        </p:txBody>
      </p:sp>
      <p:sp>
        <p:nvSpPr>
          <p:cNvPr id="9" name="TextBox 8">
            <a:extLst>
              <a:ext uri="{FF2B5EF4-FFF2-40B4-BE49-F238E27FC236}">
                <a16:creationId xmlns:a16="http://schemas.microsoft.com/office/drawing/2014/main" id="{21B0C51B-8913-419A-85C6-243042CD7626}"/>
              </a:ext>
            </a:extLst>
          </p:cNvPr>
          <p:cNvSpPr txBox="1"/>
          <p:nvPr/>
        </p:nvSpPr>
        <p:spPr>
          <a:xfrm>
            <a:off x="1712179" y="3741236"/>
            <a:ext cx="1637692" cy="584775"/>
          </a:xfrm>
          <a:prstGeom prst="rect">
            <a:avLst/>
          </a:prstGeom>
          <a:solidFill>
            <a:schemeClr val="tx1"/>
          </a:solidFill>
        </p:spPr>
        <p:txBody>
          <a:bodyPr wrap="none" rtlCol="0">
            <a:spAutoFit/>
          </a:bodyPr>
          <a:lstStyle/>
          <a:p>
            <a:r>
              <a:rPr lang="en-GB" sz="1600" b="1" dirty="0">
                <a:solidFill>
                  <a:schemeClr val="bg1"/>
                </a:solidFill>
              </a:rPr>
              <a:t>Abubakar Bashir </a:t>
            </a:r>
          </a:p>
          <a:p>
            <a:pPr algn="ctr"/>
            <a:r>
              <a:rPr lang="en-GB" sz="1600" dirty="0">
                <a:solidFill>
                  <a:schemeClr val="bg1"/>
                </a:solidFill>
              </a:rPr>
              <a:t>(</a:t>
            </a:r>
            <a:r>
              <a:rPr lang="en-GB" sz="1400" dirty="0">
                <a:solidFill>
                  <a:schemeClr val="bg1"/>
                </a:solidFill>
              </a:rPr>
              <a:t>Team Lead)</a:t>
            </a:r>
            <a:endParaRPr lang="en-NG" sz="1400" dirty="0">
              <a:solidFill>
                <a:schemeClr val="bg1"/>
              </a:solidFill>
            </a:endParaRPr>
          </a:p>
        </p:txBody>
      </p:sp>
      <p:sp>
        <p:nvSpPr>
          <p:cNvPr id="10" name="TextBox 9">
            <a:extLst>
              <a:ext uri="{FF2B5EF4-FFF2-40B4-BE49-F238E27FC236}">
                <a16:creationId xmlns:a16="http://schemas.microsoft.com/office/drawing/2014/main" id="{50BBBA1D-00F5-4916-9CDA-E2CFD5510184}"/>
              </a:ext>
            </a:extLst>
          </p:cNvPr>
          <p:cNvSpPr txBox="1"/>
          <p:nvPr/>
        </p:nvSpPr>
        <p:spPr>
          <a:xfrm>
            <a:off x="8854347" y="3698264"/>
            <a:ext cx="2334743" cy="707886"/>
          </a:xfrm>
          <a:prstGeom prst="rect">
            <a:avLst/>
          </a:prstGeom>
          <a:solidFill>
            <a:schemeClr val="tx1"/>
          </a:solidFill>
        </p:spPr>
        <p:txBody>
          <a:bodyPr wrap="none" rtlCol="0">
            <a:spAutoFit/>
          </a:bodyPr>
          <a:lstStyle/>
          <a:p>
            <a:pPr algn="ctr"/>
            <a:r>
              <a:rPr lang="en-GB" sz="1600" b="1" dirty="0">
                <a:solidFill>
                  <a:schemeClr val="bg1"/>
                </a:solidFill>
              </a:rPr>
              <a:t>Ibrahim Abubakar Kuchili</a:t>
            </a:r>
          </a:p>
          <a:p>
            <a:pPr algn="ctr"/>
            <a:r>
              <a:rPr lang="en-GB" sz="1200" dirty="0">
                <a:solidFill>
                  <a:schemeClr val="bg1"/>
                </a:solidFill>
              </a:rPr>
              <a:t>(Situational Awareness </a:t>
            </a:r>
          </a:p>
          <a:p>
            <a:pPr algn="ctr"/>
            <a:r>
              <a:rPr lang="en-GB" sz="1200" dirty="0">
                <a:solidFill>
                  <a:schemeClr val="bg1"/>
                </a:solidFill>
              </a:rPr>
              <a:t>&amp; Incident Manager)</a:t>
            </a:r>
            <a:endParaRPr lang="en-NG" sz="1200" dirty="0">
              <a:solidFill>
                <a:schemeClr val="bg1"/>
              </a:solidFill>
            </a:endParaRPr>
          </a:p>
        </p:txBody>
      </p:sp>
      <p:sp>
        <p:nvSpPr>
          <p:cNvPr id="11" name="TextBox 10">
            <a:extLst>
              <a:ext uri="{FF2B5EF4-FFF2-40B4-BE49-F238E27FC236}">
                <a16:creationId xmlns:a16="http://schemas.microsoft.com/office/drawing/2014/main" id="{A8D987DE-96D8-4151-8DA2-82CF86C89E9E}"/>
              </a:ext>
            </a:extLst>
          </p:cNvPr>
          <p:cNvSpPr txBox="1"/>
          <p:nvPr/>
        </p:nvSpPr>
        <p:spPr>
          <a:xfrm>
            <a:off x="4046637" y="3741236"/>
            <a:ext cx="2056076" cy="553998"/>
          </a:xfrm>
          <a:prstGeom prst="rect">
            <a:avLst/>
          </a:prstGeom>
          <a:solidFill>
            <a:schemeClr val="tx1"/>
          </a:solidFill>
        </p:spPr>
        <p:txBody>
          <a:bodyPr wrap="none" rtlCol="0">
            <a:spAutoFit/>
          </a:bodyPr>
          <a:lstStyle/>
          <a:p>
            <a:r>
              <a:rPr lang="en-GB" sz="1600" b="1" dirty="0">
                <a:solidFill>
                  <a:schemeClr val="bg1"/>
                </a:solidFill>
              </a:rPr>
              <a:t>Adam Abba Abubakar</a:t>
            </a:r>
          </a:p>
          <a:p>
            <a:pPr algn="ctr"/>
            <a:r>
              <a:rPr lang="en-GB" sz="1400" dirty="0">
                <a:solidFill>
                  <a:schemeClr val="bg1"/>
                </a:solidFill>
              </a:rPr>
              <a:t>(Lead Data Engineer)</a:t>
            </a:r>
            <a:endParaRPr lang="en-NG" sz="1400" dirty="0">
              <a:solidFill>
                <a:schemeClr val="bg1"/>
              </a:solidFill>
            </a:endParaRPr>
          </a:p>
        </p:txBody>
      </p:sp>
      <p:pic>
        <p:nvPicPr>
          <p:cNvPr id="12" name="Picture 11">
            <a:extLst>
              <a:ext uri="{FF2B5EF4-FFF2-40B4-BE49-F238E27FC236}">
                <a16:creationId xmlns:a16="http://schemas.microsoft.com/office/drawing/2014/main" id="{AD49C291-638A-46CC-A157-E86004812D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89256" y="6100591"/>
            <a:ext cx="1167968" cy="619278"/>
          </a:xfrm>
          <a:prstGeom prst="rect">
            <a:avLst/>
          </a:prstGeom>
        </p:spPr>
      </p:pic>
      <p:sp>
        <p:nvSpPr>
          <p:cNvPr id="3" name="Rectangle 2">
            <a:extLst>
              <a:ext uri="{FF2B5EF4-FFF2-40B4-BE49-F238E27FC236}">
                <a16:creationId xmlns:a16="http://schemas.microsoft.com/office/drawing/2014/main" id="{10FAF203-9ACD-463D-AEB4-3CD0501A6D3E}"/>
              </a:ext>
            </a:extLst>
          </p:cNvPr>
          <p:cNvSpPr/>
          <p:nvPr/>
        </p:nvSpPr>
        <p:spPr>
          <a:xfrm>
            <a:off x="3756074" y="5899482"/>
            <a:ext cx="4890344" cy="553998"/>
          </a:xfrm>
          <a:prstGeom prst="rect">
            <a:avLst/>
          </a:prstGeom>
          <a:solidFill>
            <a:srgbClr val="17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344440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C0F66F7-35BB-48E4-A393-C9BA66FDB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1998" cy="6857998"/>
          </a:xfrm>
          <a:prstGeom prst="rect">
            <a:avLst/>
          </a:prstGeom>
        </p:spPr>
      </p:pic>
      <p:sp>
        <p:nvSpPr>
          <p:cNvPr id="11" name="TextBox 10">
            <a:extLst>
              <a:ext uri="{FF2B5EF4-FFF2-40B4-BE49-F238E27FC236}">
                <a16:creationId xmlns:a16="http://schemas.microsoft.com/office/drawing/2014/main" id="{C9F8559A-84A2-4B79-9AF5-17BA13809167}"/>
              </a:ext>
            </a:extLst>
          </p:cNvPr>
          <p:cNvSpPr txBox="1"/>
          <p:nvPr/>
        </p:nvSpPr>
        <p:spPr>
          <a:xfrm>
            <a:off x="807492" y="1664363"/>
            <a:ext cx="10577015" cy="2862322"/>
          </a:xfrm>
          <a:prstGeom prst="rect">
            <a:avLst/>
          </a:prstGeom>
          <a:noFill/>
        </p:spPr>
        <p:txBody>
          <a:bodyPr wrap="square" rtlCol="0">
            <a:spAutoFit/>
          </a:bodyPr>
          <a:lstStyle/>
          <a:p>
            <a:pPr algn="ctr"/>
            <a:r>
              <a:rPr lang="en-US" sz="3600" dirty="0">
                <a:solidFill>
                  <a:schemeClr val="bg1"/>
                </a:solidFill>
              </a:rPr>
              <a:t>Conclusion</a:t>
            </a:r>
          </a:p>
          <a:p>
            <a:pPr algn="ctr"/>
            <a:r>
              <a:rPr lang="en-US" sz="3600" dirty="0">
                <a:solidFill>
                  <a:schemeClr val="bg1"/>
                </a:solidFill>
              </a:rPr>
              <a:t>For Every $1 invested in preparedness will save about $12 in Recovery</a:t>
            </a:r>
          </a:p>
          <a:p>
            <a:pPr algn="ctr"/>
            <a:endParaRPr lang="en-US" sz="3600" dirty="0">
              <a:solidFill>
                <a:schemeClr val="bg1"/>
              </a:solidFill>
            </a:endParaRPr>
          </a:p>
          <a:p>
            <a:pPr algn="ctr"/>
            <a:r>
              <a:rPr lang="en-US" sz="3600" dirty="0">
                <a:solidFill>
                  <a:schemeClr val="bg1"/>
                </a:solidFill>
              </a:rPr>
              <a:t>Thanks </a:t>
            </a:r>
          </a:p>
        </p:txBody>
      </p:sp>
      <p:pic>
        <p:nvPicPr>
          <p:cNvPr id="16" name="Picture 15">
            <a:extLst>
              <a:ext uri="{FF2B5EF4-FFF2-40B4-BE49-F238E27FC236}">
                <a16:creationId xmlns:a16="http://schemas.microsoft.com/office/drawing/2014/main" id="{FF943D14-F459-444D-A2F0-FA561F286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7294" y="5695533"/>
            <a:ext cx="1992536" cy="1024154"/>
          </a:xfrm>
          <a:prstGeom prst="rect">
            <a:avLst/>
          </a:prstGeom>
        </p:spPr>
      </p:pic>
      <p:pic>
        <p:nvPicPr>
          <p:cNvPr id="8" name="Picture 7">
            <a:extLst>
              <a:ext uri="{FF2B5EF4-FFF2-40B4-BE49-F238E27FC236}">
                <a16:creationId xmlns:a16="http://schemas.microsoft.com/office/drawing/2014/main" id="{E0EE3BF7-379C-4F61-9166-EB6891A868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89256" y="6100591"/>
            <a:ext cx="1167968" cy="619278"/>
          </a:xfrm>
          <a:prstGeom prst="rect">
            <a:avLst/>
          </a:prstGeom>
        </p:spPr>
      </p:pic>
    </p:spTree>
    <p:extLst>
      <p:ext uri="{BB962C8B-B14F-4D97-AF65-F5344CB8AC3E}">
        <p14:creationId xmlns:p14="http://schemas.microsoft.com/office/powerpoint/2010/main" val="1981676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52297D-3D50-4CB0-BB2E-AF1C1F6C8E42}"/>
              </a:ext>
            </a:extLst>
          </p:cNvPr>
          <p:cNvPicPr>
            <a:picLocks noChangeAspect="1"/>
          </p:cNvPicPr>
          <p:nvPr/>
        </p:nvPicPr>
        <p:blipFill>
          <a:blip r:embed="rId2"/>
          <a:stretch>
            <a:fillRect/>
          </a:stretch>
        </p:blipFill>
        <p:spPr>
          <a:xfrm>
            <a:off x="0" y="0"/>
            <a:ext cx="12192000" cy="6857999"/>
          </a:xfrm>
          <a:prstGeom prst="rect">
            <a:avLst/>
          </a:prstGeom>
        </p:spPr>
      </p:pic>
      <p:sp>
        <p:nvSpPr>
          <p:cNvPr id="18" name="Rectangle 17">
            <a:extLst>
              <a:ext uri="{FF2B5EF4-FFF2-40B4-BE49-F238E27FC236}">
                <a16:creationId xmlns:a16="http://schemas.microsoft.com/office/drawing/2014/main" id="{FD5AE21D-0245-429B-83D6-76FBE42EE76B}"/>
              </a:ext>
            </a:extLst>
          </p:cNvPr>
          <p:cNvSpPr/>
          <p:nvPr/>
        </p:nvSpPr>
        <p:spPr>
          <a:xfrm>
            <a:off x="0" y="6567668"/>
            <a:ext cx="12179908" cy="30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E45FA8E-F072-4E6C-B1DF-99576A9F7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 y="-61497"/>
            <a:ext cx="1534196" cy="1461485"/>
          </a:xfrm>
          <a:prstGeom prst="rect">
            <a:avLst/>
          </a:prstGeom>
        </p:spPr>
      </p:pic>
      <p:pic>
        <p:nvPicPr>
          <p:cNvPr id="8" name="Picture 7">
            <a:extLst>
              <a:ext uri="{FF2B5EF4-FFF2-40B4-BE49-F238E27FC236}">
                <a16:creationId xmlns:a16="http://schemas.microsoft.com/office/drawing/2014/main" id="{C614711F-2C72-4308-A0A6-35CB583B0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140" y="5798705"/>
            <a:ext cx="1992536" cy="1024154"/>
          </a:xfrm>
          <a:prstGeom prst="rect">
            <a:avLst/>
          </a:prstGeom>
        </p:spPr>
      </p:pic>
      <p:pic>
        <p:nvPicPr>
          <p:cNvPr id="4" name="Picture 3">
            <a:extLst>
              <a:ext uri="{FF2B5EF4-FFF2-40B4-BE49-F238E27FC236}">
                <a16:creationId xmlns:a16="http://schemas.microsoft.com/office/drawing/2014/main" id="{EE620675-8315-416E-B880-151380761C09}"/>
              </a:ext>
            </a:extLst>
          </p:cNvPr>
          <p:cNvPicPr>
            <a:picLocks noChangeAspect="1"/>
          </p:cNvPicPr>
          <p:nvPr/>
        </p:nvPicPr>
        <p:blipFill>
          <a:blip r:embed="rId5"/>
          <a:stretch>
            <a:fillRect/>
          </a:stretch>
        </p:blipFill>
        <p:spPr>
          <a:xfrm>
            <a:off x="12092" y="-1264292"/>
            <a:ext cx="12166584" cy="8183788"/>
          </a:xfrm>
          <a:prstGeom prst="rect">
            <a:avLst/>
          </a:prstGeom>
        </p:spPr>
      </p:pic>
      <p:sp>
        <p:nvSpPr>
          <p:cNvPr id="19" name="TextBox 18">
            <a:extLst>
              <a:ext uri="{FF2B5EF4-FFF2-40B4-BE49-F238E27FC236}">
                <a16:creationId xmlns:a16="http://schemas.microsoft.com/office/drawing/2014/main" id="{30569F4C-E3CD-411A-B556-BA0A22911F05}"/>
              </a:ext>
            </a:extLst>
          </p:cNvPr>
          <p:cNvSpPr txBox="1"/>
          <p:nvPr/>
        </p:nvSpPr>
        <p:spPr>
          <a:xfrm>
            <a:off x="4846670" y="259542"/>
            <a:ext cx="3200049" cy="461665"/>
          </a:xfrm>
          <a:prstGeom prst="rect">
            <a:avLst/>
          </a:prstGeom>
          <a:solidFill>
            <a:schemeClr val="tx1"/>
          </a:solidFill>
        </p:spPr>
        <p:txBody>
          <a:bodyPr wrap="square" rtlCol="0">
            <a:spAutoFit/>
          </a:bodyPr>
          <a:lstStyle/>
          <a:p>
            <a:pPr algn="ctr"/>
            <a:r>
              <a:rPr lang="en-US" sz="2400" b="1" dirty="0">
                <a:solidFill>
                  <a:schemeClr val="bg1"/>
                </a:solidFill>
              </a:rPr>
              <a:t>Impact of the Problem</a:t>
            </a:r>
          </a:p>
        </p:txBody>
      </p:sp>
      <p:pic>
        <p:nvPicPr>
          <p:cNvPr id="5" name="Picture 4">
            <a:extLst>
              <a:ext uri="{FF2B5EF4-FFF2-40B4-BE49-F238E27FC236}">
                <a16:creationId xmlns:a16="http://schemas.microsoft.com/office/drawing/2014/main" id="{89DBFCDC-5BBC-4C97-9690-96900DF64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140" y="5798705"/>
            <a:ext cx="1992536" cy="1024154"/>
          </a:xfrm>
          <a:prstGeom prst="rect">
            <a:avLst/>
          </a:prstGeom>
        </p:spPr>
      </p:pic>
      <p:pic>
        <p:nvPicPr>
          <p:cNvPr id="10" name="Picture 9">
            <a:extLst>
              <a:ext uri="{FF2B5EF4-FFF2-40B4-BE49-F238E27FC236}">
                <a16:creationId xmlns:a16="http://schemas.microsoft.com/office/drawing/2014/main" id="{B05453D6-E5DE-428B-8BB0-DE9C2DE927D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1860" y="-224333"/>
            <a:ext cx="1265207" cy="1209072"/>
          </a:xfrm>
          <a:prstGeom prst="rect">
            <a:avLst/>
          </a:prstGeom>
        </p:spPr>
      </p:pic>
      <p:pic>
        <p:nvPicPr>
          <p:cNvPr id="13" name="Picture 12">
            <a:extLst>
              <a:ext uri="{FF2B5EF4-FFF2-40B4-BE49-F238E27FC236}">
                <a16:creationId xmlns:a16="http://schemas.microsoft.com/office/drawing/2014/main" id="{D90B360A-3A8E-42F2-8FC1-2C416D06A49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989256" y="6100591"/>
            <a:ext cx="1167968" cy="619278"/>
          </a:xfrm>
          <a:prstGeom prst="rect">
            <a:avLst/>
          </a:prstGeom>
        </p:spPr>
      </p:pic>
      <p:sp>
        <p:nvSpPr>
          <p:cNvPr id="14" name="TextBox 13">
            <a:extLst>
              <a:ext uri="{FF2B5EF4-FFF2-40B4-BE49-F238E27FC236}">
                <a16:creationId xmlns:a16="http://schemas.microsoft.com/office/drawing/2014/main" id="{625C6322-0B50-477C-BECB-3BBEF8F252A3}"/>
              </a:ext>
            </a:extLst>
          </p:cNvPr>
          <p:cNvSpPr txBox="1"/>
          <p:nvPr/>
        </p:nvSpPr>
        <p:spPr>
          <a:xfrm>
            <a:off x="1546288" y="1904079"/>
            <a:ext cx="10644480" cy="3970318"/>
          </a:xfrm>
          <a:prstGeom prst="rect">
            <a:avLst/>
          </a:prstGeom>
          <a:noFill/>
          <a:ln>
            <a:noFill/>
          </a:ln>
        </p:spPr>
        <p:txBody>
          <a:bodyPr wrap="square" rtlCol="0">
            <a:spAutoFit/>
          </a:bodyPr>
          <a:lstStyle/>
          <a:p>
            <a:r>
              <a:rPr lang="en-US" sz="3600" dirty="0">
                <a:ln w="0">
                  <a:solidFill>
                    <a:schemeClr val="bg1"/>
                  </a:solidFill>
                </a:ln>
                <a:solidFill>
                  <a:schemeClr val="bg1"/>
                </a:solidFill>
                <a:effectLst>
                  <a:outerShdw blurRad="38100" dist="19050" dir="2700000" algn="tl" rotWithShape="0">
                    <a:schemeClr val="dk1">
                      <a:alpha val="40000"/>
                    </a:schemeClr>
                  </a:outerShdw>
                </a:effectLst>
              </a:rPr>
              <a:t>Natural Disaster Menace (Flood)</a:t>
            </a:r>
          </a:p>
          <a:p>
            <a:pPr marL="571500" indent="-571500">
              <a:buFont typeface="Arial" panose="020B0604020202020204" pitchFamily="34" charset="0"/>
              <a:buChar char="•"/>
            </a:pPr>
            <a:r>
              <a:rPr lang="en-US" sz="3600" dirty="0">
                <a:ln w="0">
                  <a:solidFill>
                    <a:schemeClr val="bg1"/>
                  </a:solidFill>
                </a:ln>
                <a:solidFill>
                  <a:schemeClr val="bg1"/>
                </a:solidFill>
                <a:effectLst>
                  <a:outerShdw blurRad="38100" dist="19050" dir="2700000" algn="tl" rotWithShape="0">
                    <a:schemeClr val="dk1">
                      <a:alpha val="40000"/>
                    </a:schemeClr>
                  </a:outerShdw>
                </a:effectLst>
              </a:rPr>
              <a:t>Accounts for about 71% of all deaths related to natural disasters.</a:t>
            </a:r>
          </a:p>
          <a:p>
            <a:pPr marL="457200" indent="-457200">
              <a:buFont typeface="Arial" panose="020B0604020202020204" pitchFamily="34" charset="0"/>
              <a:buChar char="•"/>
            </a:pPr>
            <a:r>
              <a:rPr lang="en-US" sz="3600" dirty="0">
                <a:ln w="0">
                  <a:solidFill>
                    <a:schemeClr val="bg1"/>
                  </a:solidFill>
                </a:ln>
                <a:solidFill>
                  <a:schemeClr val="bg1"/>
                </a:solidFill>
                <a:effectLst>
                  <a:outerShdw blurRad="38100" dist="19050" dir="2700000" algn="tl" rotWithShape="0">
                    <a:schemeClr val="dk1">
                      <a:alpha val="40000"/>
                    </a:schemeClr>
                  </a:outerShdw>
                </a:effectLst>
              </a:rPr>
              <a:t>45% occurrence frequency.</a:t>
            </a:r>
          </a:p>
          <a:p>
            <a:pPr marL="457200" indent="-457200">
              <a:buFont typeface="Arial" panose="020B0604020202020204" pitchFamily="34" charset="0"/>
              <a:buChar char="•"/>
            </a:pPr>
            <a:r>
              <a:rPr lang="en-US" sz="3600" dirty="0">
                <a:ln w="0">
                  <a:solidFill>
                    <a:schemeClr val="bg1"/>
                  </a:solidFill>
                </a:ln>
                <a:solidFill>
                  <a:schemeClr val="bg1"/>
                </a:solidFill>
                <a:effectLst>
                  <a:outerShdw blurRad="38100" dist="19050" dir="2700000" algn="tl" rotWithShape="0">
                    <a:schemeClr val="dk1">
                      <a:alpha val="40000"/>
                    </a:schemeClr>
                  </a:outerShdw>
                </a:effectLst>
              </a:rPr>
              <a:t>$119Billion economic losses alone in 2019.</a:t>
            </a:r>
          </a:p>
          <a:p>
            <a:pPr marL="457200" indent="-457200">
              <a:buFont typeface="Arial" panose="020B0604020202020204" pitchFamily="34" charset="0"/>
              <a:buChar char="•"/>
            </a:pPr>
            <a:r>
              <a:rPr lang="en-US" sz="3600" dirty="0">
                <a:ln w="0">
                  <a:solidFill>
                    <a:schemeClr val="bg1"/>
                  </a:solidFill>
                </a:ln>
                <a:solidFill>
                  <a:schemeClr val="bg1"/>
                </a:solidFill>
                <a:effectLst>
                  <a:outerShdw blurRad="38100" dist="19050" dir="2700000" algn="tl" rotWithShape="0">
                    <a:schemeClr val="dk1">
                      <a:alpha val="40000"/>
                    </a:schemeClr>
                  </a:outerShdw>
                </a:effectLst>
              </a:rPr>
              <a:t>70% of the 3</a:t>
            </a:r>
            <a:r>
              <a:rPr lang="en-US" sz="3600" baseline="30000" dirty="0">
                <a:ln w="0">
                  <a:solidFill>
                    <a:schemeClr val="bg1"/>
                  </a:solidFill>
                </a:ln>
                <a:solidFill>
                  <a:schemeClr val="bg1"/>
                </a:solidFill>
                <a:effectLst>
                  <a:outerShdw blurRad="38100" dist="19050" dir="2700000" algn="tl" rotWithShape="0">
                    <a:schemeClr val="dk1">
                      <a:alpha val="40000"/>
                    </a:schemeClr>
                  </a:outerShdw>
                </a:effectLst>
              </a:rPr>
              <a:t>rd</a:t>
            </a:r>
            <a:r>
              <a:rPr lang="en-US" sz="3600" dirty="0">
                <a:ln w="0">
                  <a:solidFill>
                    <a:schemeClr val="bg1"/>
                  </a:solidFill>
                </a:ln>
                <a:solidFill>
                  <a:schemeClr val="bg1"/>
                </a:solidFill>
                <a:effectLst>
                  <a:outerShdw blurRad="38100" dist="19050" dir="2700000" algn="tl" rotWithShape="0">
                    <a:schemeClr val="dk1">
                      <a:alpha val="40000"/>
                    </a:schemeClr>
                  </a:outerShdw>
                </a:effectLst>
              </a:rPr>
              <a:t> World Country face climate injustice, </a:t>
            </a:r>
          </a:p>
          <a:p>
            <a:pPr marL="457200" indent="-457200">
              <a:buFont typeface="Arial" panose="020B0604020202020204" pitchFamily="34" charset="0"/>
              <a:buChar char="•"/>
            </a:pPr>
            <a:endParaRPr lang="en-US" sz="3600" dirty="0">
              <a:ln w="0">
                <a:solidFill>
                  <a:schemeClr val="bg1"/>
                </a:solidFill>
              </a:ln>
              <a:solidFill>
                <a:schemeClr val="bg1"/>
              </a:solidFill>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11707116-1F54-466F-94EC-354F7EF82341}"/>
              </a:ext>
            </a:extLst>
          </p:cNvPr>
          <p:cNvSpPr txBox="1"/>
          <p:nvPr/>
        </p:nvSpPr>
        <p:spPr>
          <a:xfrm>
            <a:off x="260665" y="8720763"/>
            <a:ext cx="3212482" cy="523220"/>
          </a:xfrm>
          <a:prstGeom prst="rect">
            <a:avLst/>
          </a:prstGeom>
          <a:noFill/>
        </p:spPr>
        <p:txBody>
          <a:bodyPr wrap="none" rtlCol="0">
            <a:spAutoFit/>
          </a:bodyPr>
          <a:lstStyle/>
          <a:p>
            <a:r>
              <a:rPr lang="en-US" sz="2800" b="1" dirty="0">
                <a:solidFill>
                  <a:schemeClr val="bg1"/>
                </a:solidFill>
              </a:rPr>
              <a:t>Source: GFDRR 2019</a:t>
            </a:r>
          </a:p>
        </p:txBody>
      </p:sp>
    </p:spTree>
    <p:extLst>
      <p:ext uri="{BB962C8B-B14F-4D97-AF65-F5344CB8AC3E}">
        <p14:creationId xmlns:p14="http://schemas.microsoft.com/office/powerpoint/2010/main" val="249271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c_purefront.png"/>
          <p:cNvPicPr>
            <a:picLocks noChangeAspect="1"/>
          </p:cNvPicPr>
          <p:nvPr/>
        </p:nvPicPr>
        <p:blipFill>
          <a:blip r:embed="rId2"/>
          <a:stretch>
            <a:fillRect/>
          </a:stretch>
        </p:blipFill>
        <p:spPr>
          <a:xfrm>
            <a:off x="996344" y="742950"/>
            <a:ext cx="6256853" cy="5217254"/>
          </a:xfrm>
          <a:prstGeom prst="rect">
            <a:avLst/>
          </a:prstGeom>
          <a:ln w="12700">
            <a:miter lim="400000"/>
          </a:ln>
        </p:spPr>
      </p:pic>
      <p:pic>
        <p:nvPicPr>
          <p:cNvPr id="3" name="Picture 2"/>
          <p:cNvPicPr>
            <a:picLocks noChangeAspect="1"/>
          </p:cNvPicPr>
          <p:nvPr/>
        </p:nvPicPr>
        <p:blipFill>
          <a:blip r:embed="rId3"/>
          <a:stretch>
            <a:fillRect/>
          </a:stretch>
        </p:blipFill>
        <p:spPr>
          <a:xfrm>
            <a:off x="1253740" y="933450"/>
            <a:ext cx="5742060" cy="3293976"/>
          </a:xfrm>
          <a:prstGeom prst="rect">
            <a:avLst/>
          </a:prstGeom>
        </p:spPr>
      </p:pic>
      <p:pic>
        <p:nvPicPr>
          <p:cNvPr id="4" name="mockup_0021_MacBook_FRONT.png"/>
          <p:cNvPicPr>
            <a:picLocks noChangeAspect="1"/>
          </p:cNvPicPr>
          <p:nvPr/>
        </p:nvPicPr>
        <p:blipFill>
          <a:blip r:embed="rId4"/>
          <a:stretch>
            <a:fillRect/>
          </a:stretch>
        </p:blipFill>
        <p:spPr>
          <a:xfrm>
            <a:off x="6214828" y="2374798"/>
            <a:ext cx="5977172" cy="4297074"/>
          </a:xfrm>
          <a:prstGeom prst="rect">
            <a:avLst/>
          </a:prstGeom>
          <a:ln w="12700">
            <a:miter lim="400000"/>
          </a:ln>
        </p:spPr>
      </p:pic>
      <p:pic>
        <p:nvPicPr>
          <p:cNvPr id="5" name="Picture 4"/>
          <p:cNvPicPr>
            <a:picLocks noChangeAspect="1"/>
          </p:cNvPicPr>
          <p:nvPr/>
        </p:nvPicPr>
        <p:blipFill>
          <a:blip r:embed="rId5"/>
          <a:stretch>
            <a:fillRect/>
          </a:stretch>
        </p:blipFill>
        <p:spPr>
          <a:xfrm>
            <a:off x="6761809" y="2580438"/>
            <a:ext cx="4883209" cy="3041813"/>
          </a:xfrm>
          <a:prstGeom prst="rect">
            <a:avLst/>
          </a:prstGeom>
        </p:spPr>
      </p:pic>
      <p:pic>
        <p:nvPicPr>
          <p:cNvPr id="6" name="Picture 5">
            <a:extLst>
              <a:ext uri="{FF2B5EF4-FFF2-40B4-BE49-F238E27FC236}">
                <a16:creationId xmlns:a16="http://schemas.microsoft.com/office/drawing/2014/main" id="{80162C3E-F910-4A97-9FD4-9C5880D430A0}"/>
              </a:ext>
            </a:extLst>
          </p:cNvPr>
          <p:cNvPicPr>
            <a:picLocks noChangeAspect="1"/>
          </p:cNvPicPr>
          <p:nvPr/>
        </p:nvPicPr>
        <p:blipFill>
          <a:blip r:embed="rId6"/>
          <a:stretch>
            <a:fillRect/>
          </a:stretch>
        </p:blipFill>
        <p:spPr>
          <a:xfrm>
            <a:off x="6774688" y="2580438"/>
            <a:ext cx="4883209" cy="3067571"/>
          </a:xfrm>
          <a:prstGeom prst="rect">
            <a:avLst/>
          </a:prstGeom>
        </p:spPr>
      </p:pic>
      <p:pic>
        <p:nvPicPr>
          <p:cNvPr id="19" name="Picture 18">
            <a:extLst>
              <a:ext uri="{FF2B5EF4-FFF2-40B4-BE49-F238E27FC236}">
                <a16:creationId xmlns:a16="http://schemas.microsoft.com/office/drawing/2014/main" id="{B17FFB3F-2F66-4941-BD7A-71CC6FD58CE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659943" y="69962"/>
            <a:ext cx="1393051" cy="738621"/>
          </a:xfrm>
          <a:prstGeom prst="rect">
            <a:avLst/>
          </a:prstGeom>
        </p:spPr>
      </p:pic>
    </p:spTree>
    <p:extLst>
      <p:ext uri="{BB962C8B-B14F-4D97-AF65-F5344CB8AC3E}">
        <p14:creationId xmlns:p14="http://schemas.microsoft.com/office/powerpoint/2010/main" val="2589818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0" y="6136"/>
            <a:ext cx="12191999" cy="6845727"/>
          </a:xfrm>
          <a:prstGeom prst="rect">
            <a:avLst/>
          </a:prstGeom>
        </p:spPr>
      </p:pic>
    </p:spTree>
    <p:extLst>
      <p:ext uri="{BB962C8B-B14F-4D97-AF65-F5344CB8AC3E}">
        <p14:creationId xmlns:p14="http://schemas.microsoft.com/office/powerpoint/2010/main" val="2691953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1999" cy="6854652"/>
          </a:xfrm>
          <a:prstGeom prst="rect">
            <a:avLst/>
          </a:prstGeom>
        </p:spPr>
      </p:pic>
    </p:spTree>
    <p:extLst>
      <p:ext uri="{BB962C8B-B14F-4D97-AF65-F5344CB8AC3E}">
        <p14:creationId xmlns:p14="http://schemas.microsoft.com/office/powerpoint/2010/main" val="2779766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33374"/>
            <a:ext cx="12191999" cy="6191249"/>
          </a:xfrm>
          <a:prstGeom prst="rect">
            <a:avLst/>
          </a:prstGeom>
        </p:spPr>
      </p:pic>
    </p:spTree>
    <p:extLst>
      <p:ext uri="{BB962C8B-B14F-4D97-AF65-F5344CB8AC3E}">
        <p14:creationId xmlns:p14="http://schemas.microsoft.com/office/powerpoint/2010/main" val="2011014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237323" y="1673"/>
            <a:ext cx="11717353" cy="6854652"/>
          </a:xfrm>
          <a:prstGeom prst="rect">
            <a:avLst/>
          </a:prstGeom>
        </p:spPr>
      </p:pic>
      <p:sp>
        <p:nvSpPr>
          <p:cNvPr id="3" name="TextBox 2">
            <a:extLst>
              <a:ext uri="{FF2B5EF4-FFF2-40B4-BE49-F238E27FC236}">
                <a16:creationId xmlns:a16="http://schemas.microsoft.com/office/drawing/2014/main" id="{A3F4AC1C-F826-4822-9A80-CD8817C123A1}"/>
              </a:ext>
            </a:extLst>
          </p:cNvPr>
          <p:cNvSpPr txBox="1"/>
          <p:nvPr/>
        </p:nvSpPr>
        <p:spPr>
          <a:xfrm>
            <a:off x="1758462" y="6333105"/>
            <a:ext cx="8101000" cy="523220"/>
          </a:xfrm>
          <a:prstGeom prst="rect">
            <a:avLst/>
          </a:prstGeom>
          <a:noFill/>
        </p:spPr>
        <p:txBody>
          <a:bodyPr wrap="none" rtlCol="0">
            <a:spAutoFit/>
          </a:bodyPr>
          <a:lstStyle/>
          <a:p>
            <a:r>
              <a:rPr lang="en-GB" sz="2800" dirty="0">
                <a:solidFill>
                  <a:schemeClr val="bg1"/>
                </a:solidFill>
              </a:rPr>
              <a:t>Flood Disaster Reporting through Citizens Engagement</a:t>
            </a:r>
            <a:endParaRPr lang="en-NG" sz="2800" dirty="0">
              <a:solidFill>
                <a:schemeClr val="bg1"/>
              </a:solidFill>
            </a:endParaRPr>
          </a:p>
        </p:txBody>
      </p:sp>
    </p:spTree>
    <p:extLst>
      <p:ext uri="{BB962C8B-B14F-4D97-AF65-F5344CB8AC3E}">
        <p14:creationId xmlns:p14="http://schemas.microsoft.com/office/powerpoint/2010/main" val="1192035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0" y="6135"/>
            <a:ext cx="12191999" cy="6845727"/>
          </a:xfrm>
          <a:prstGeom prst="rect">
            <a:avLst/>
          </a:prstGeom>
        </p:spPr>
      </p:pic>
    </p:spTree>
    <p:extLst>
      <p:ext uri="{BB962C8B-B14F-4D97-AF65-F5344CB8AC3E}">
        <p14:creationId xmlns:p14="http://schemas.microsoft.com/office/powerpoint/2010/main" val="27216522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1584</TotalTime>
  <Words>988</Words>
  <Application>Microsoft Office PowerPoint</Application>
  <PresentationFormat>Widescreen</PresentationFormat>
  <Paragraphs>148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Abubakar Bashir</dc:creator>
  <cp:lastModifiedBy>Abubakar Bashir</cp:lastModifiedBy>
  <cp:revision>111</cp:revision>
  <dcterms:created xsi:type="dcterms:W3CDTF">2019-11-10T22:49:17Z</dcterms:created>
  <dcterms:modified xsi:type="dcterms:W3CDTF">2021-06-26T04:40:40Z</dcterms:modified>
</cp:coreProperties>
</file>